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Lst>
  <p:sldSz cy="5143500" cx="9144000"/>
  <p:notesSz cx="6858000" cy="9144000"/>
  <p:embeddedFontLst>
    <p:embeddedFont>
      <p:font typeface="Hind"/>
      <p:regular r:id="rId42"/>
      <p:bold r:id="rId43"/>
    </p:embeddedFont>
    <p:embeddedFont>
      <p:font typeface="Helvetica Neue"/>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8" roundtripDataSignature="AMtx7mgF0bH6luZ3PrAjqTV7yrQjWQiEy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font" Target="fonts/Hind-regular.fntdata"/><Relationship Id="rId41" Type="http://schemas.openxmlformats.org/officeDocument/2006/relationships/slide" Target="slides/slide37.xml"/><Relationship Id="rId22" Type="http://schemas.openxmlformats.org/officeDocument/2006/relationships/slide" Target="slides/slide18.xml"/><Relationship Id="rId44" Type="http://schemas.openxmlformats.org/officeDocument/2006/relationships/font" Target="fonts/HelveticaNeue-regular.fntdata"/><Relationship Id="rId21" Type="http://schemas.openxmlformats.org/officeDocument/2006/relationships/slide" Target="slides/slide17.xml"/><Relationship Id="rId43" Type="http://schemas.openxmlformats.org/officeDocument/2006/relationships/font" Target="fonts/Hind-bold.fntdata"/><Relationship Id="rId24" Type="http://schemas.openxmlformats.org/officeDocument/2006/relationships/slide" Target="slides/slide20.xml"/><Relationship Id="rId46" Type="http://schemas.openxmlformats.org/officeDocument/2006/relationships/font" Target="fonts/HelveticaNeue-italic.fntdata"/><Relationship Id="rId23" Type="http://schemas.openxmlformats.org/officeDocument/2006/relationships/slide" Target="slides/slide19.xml"/><Relationship Id="rId45" Type="http://schemas.openxmlformats.org/officeDocument/2006/relationships/font" Target="fonts/HelveticaNeue-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48" Type="http://customschemas.google.com/relationships/presentationmetadata" Target="metadata"/><Relationship Id="rId25" Type="http://schemas.openxmlformats.org/officeDocument/2006/relationships/slide" Target="slides/slide21.xml"/><Relationship Id="rId47" Type="http://schemas.openxmlformats.org/officeDocument/2006/relationships/font" Target="fonts/HelveticaNeue-boldItalic.fntdata"/><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4.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2.png>
</file>

<file path=ppt/media/image33.png>
</file>

<file path=ppt/media/image34.png>
</file>

<file path=ppt/media/image35.png>
</file>

<file path=ppt/media/image36.png>
</file>

<file path=ppt/media/image37.gif>
</file>

<file path=ppt/media/image38.gif>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acm.acm.org/magazines/2010/6/92482-a-tour-through-the-visualization-zoo/" TargetMode="Externa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 name="Google Shape;5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https://www.polleverywhere.com/activities?folder=13675574</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 ideas on the functioning of the heavenly nature, the essence of human nature and learning (self-cultivation), and how to motivate self-cultivation among the people.</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5901c1c0a7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5901c1c0a7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c3546f1681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gc3546f1681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Uses rectangles of different height to represent </a:t>
            </a:r>
            <a:r>
              <a:rPr b="1" lang="en" sz="1200">
                <a:solidFill>
                  <a:schemeClr val="dk1"/>
                </a:solidFill>
                <a:latin typeface="Hind"/>
                <a:ea typeface="Hind"/>
                <a:cs typeface="Hind"/>
                <a:sym typeface="Hind"/>
              </a:rPr>
              <a:t>magnitude</a:t>
            </a:r>
            <a:r>
              <a:rPr lang="en" sz="1200">
                <a:solidFill>
                  <a:schemeClr val="dk1"/>
                </a:solidFill>
                <a:latin typeface="Hind"/>
                <a:ea typeface="Hind"/>
                <a:cs typeface="Hind"/>
                <a:sym typeface="Hind"/>
              </a:rPr>
              <a:t> or </a:t>
            </a:r>
            <a:r>
              <a:rPr b="1" lang="en" sz="1200">
                <a:solidFill>
                  <a:schemeClr val="dk1"/>
                </a:solidFill>
                <a:latin typeface="Hind"/>
                <a:ea typeface="Hind"/>
                <a:cs typeface="Hind"/>
                <a:sym typeface="Hind"/>
              </a:rPr>
              <a:t>frequency</a:t>
            </a:r>
            <a:endParaRPr b="1"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Ex. display the frequency of various responses to a survey question</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Allows us to compare (categorical) features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61db77f307_0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g61db77f307_0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Uses rectangles of different height to represent </a:t>
            </a:r>
            <a:r>
              <a:rPr b="1" lang="en" sz="1200">
                <a:solidFill>
                  <a:schemeClr val="dk1"/>
                </a:solidFill>
                <a:latin typeface="Hind"/>
                <a:ea typeface="Hind"/>
                <a:cs typeface="Hind"/>
                <a:sym typeface="Hind"/>
              </a:rPr>
              <a:t>magnitude</a:t>
            </a:r>
            <a:r>
              <a:rPr lang="en" sz="1200">
                <a:solidFill>
                  <a:schemeClr val="dk1"/>
                </a:solidFill>
                <a:latin typeface="Hind"/>
                <a:ea typeface="Hind"/>
                <a:cs typeface="Hind"/>
                <a:sym typeface="Hind"/>
              </a:rPr>
              <a:t> or </a:t>
            </a:r>
            <a:r>
              <a:rPr b="1" lang="en" sz="1200">
                <a:solidFill>
                  <a:schemeClr val="dk1"/>
                </a:solidFill>
                <a:latin typeface="Hind"/>
                <a:ea typeface="Hind"/>
                <a:cs typeface="Hind"/>
                <a:sym typeface="Hind"/>
              </a:rPr>
              <a:t>frequency</a:t>
            </a:r>
            <a:endParaRPr b="1"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Ex. display the frequency of various responses to a survey question</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Allows us to compare (categorical) features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61db77f307_0_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g61db77f307_0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Used to observe </a:t>
            </a:r>
            <a:r>
              <a:rPr b="1" lang="en" sz="1200">
                <a:solidFill>
                  <a:schemeClr val="dk1"/>
                </a:solidFill>
                <a:latin typeface="Hind"/>
                <a:ea typeface="Hind"/>
                <a:cs typeface="Hind"/>
                <a:sym typeface="Hind"/>
              </a:rPr>
              <a:t>frequency distribution</a:t>
            </a:r>
            <a:r>
              <a:rPr lang="en" sz="1200">
                <a:solidFill>
                  <a:schemeClr val="dk1"/>
                </a:solidFill>
                <a:latin typeface="Hind"/>
                <a:ea typeface="Hind"/>
                <a:cs typeface="Hind"/>
                <a:sym typeface="Hind"/>
              </a:rPr>
              <a:t> of numerical data</a:t>
            </a:r>
            <a:endParaRPr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Ex. exam scores, height</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We can choose number and size of </a:t>
            </a:r>
            <a:r>
              <a:rPr b="1" lang="en" sz="1200">
                <a:solidFill>
                  <a:schemeClr val="dk1"/>
                </a:solidFill>
                <a:latin typeface="Hind"/>
                <a:ea typeface="Hind"/>
                <a:cs typeface="Hind"/>
                <a:sym typeface="Hind"/>
              </a:rPr>
              <a:t>bins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61db77f307_0_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g61db77f307_0_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Used to observe </a:t>
            </a:r>
            <a:r>
              <a:rPr b="1" lang="en" sz="1200">
                <a:solidFill>
                  <a:schemeClr val="dk1"/>
                </a:solidFill>
                <a:latin typeface="Hind"/>
                <a:ea typeface="Hind"/>
                <a:cs typeface="Hind"/>
                <a:sym typeface="Hind"/>
              </a:rPr>
              <a:t>frequency distribution</a:t>
            </a:r>
            <a:r>
              <a:rPr lang="en" sz="1200">
                <a:solidFill>
                  <a:schemeClr val="dk1"/>
                </a:solidFill>
                <a:latin typeface="Hind"/>
                <a:ea typeface="Hind"/>
                <a:cs typeface="Hind"/>
                <a:sym typeface="Hind"/>
              </a:rPr>
              <a:t> of numerical data</a:t>
            </a:r>
            <a:endParaRPr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Ex. exam scores, height</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We can choose number and size of </a:t>
            </a:r>
            <a:r>
              <a:rPr b="1" lang="en" sz="1200">
                <a:solidFill>
                  <a:schemeClr val="dk1"/>
                </a:solidFill>
                <a:latin typeface="Hind"/>
                <a:ea typeface="Hind"/>
                <a:cs typeface="Hind"/>
                <a:sym typeface="Hind"/>
              </a:rPr>
              <a:t>bins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61db77f307_0_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61db77f307_0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Like a histogram, but uses </a:t>
            </a:r>
            <a:r>
              <a:rPr b="1" lang="en" sz="1200">
                <a:solidFill>
                  <a:schemeClr val="dk1"/>
                </a:solidFill>
                <a:latin typeface="Hind"/>
                <a:ea typeface="Hind"/>
                <a:cs typeface="Hind"/>
                <a:sym typeface="Hind"/>
              </a:rPr>
              <a:t>kernel smoothing</a:t>
            </a:r>
            <a:r>
              <a:rPr lang="en" sz="1200">
                <a:solidFill>
                  <a:schemeClr val="dk1"/>
                </a:solidFill>
                <a:latin typeface="Hind"/>
                <a:ea typeface="Hind"/>
                <a:cs typeface="Hind"/>
                <a:sym typeface="Hind"/>
              </a:rPr>
              <a:t> to display the shape of the distribution</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Peaks show areas of highest concentration in data</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Why is Density Plot important?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61db77f307_0_1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g61db77f307_0_1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Histogram shape varies with </a:t>
            </a:r>
            <a:r>
              <a:rPr b="1" lang="en" sz="1200">
                <a:solidFill>
                  <a:schemeClr val="dk1"/>
                </a:solidFill>
                <a:latin typeface="Hind"/>
                <a:ea typeface="Hind"/>
                <a:cs typeface="Hind"/>
                <a:sym typeface="Hind"/>
              </a:rPr>
              <a:t>bin size</a:t>
            </a:r>
            <a:endParaRPr b="1"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Density plot often captures overall trend better</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The “smoothing” of density plot can remove some important details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Shows </a:t>
            </a:r>
            <a:r>
              <a:rPr b="1" lang="en" sz="1200">
                <a:solidFill>
                  <a:schemeClr val="dk1"/>
                </a:solidFill>
                <a:latin typeface="Hind"/>
                <a:ea typeface="Hind"/>
                <a:cs typeface="Hind"/>
                <a:sym typeface="Hind"/>
              </a:rPr>
              <a:t>spread</a:t>
            </a:r>
            <a:r>
              <a:rPr lang="en" sz="1200">
                <a:solidFill>
                  <a:schemeClr val="dk1"/>
                </a:solidFill>
                <a:latin typeface="Hind"/>
                <a:ea typeface="Hind"/>
                <a:cs typeface="Hind"/>
                <a:sym typeface="Hind"/>
              </a:rPr>
              <a:t> of data</a:t>
            </a:r>
            <a:endParaRPr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Good for quickly summarizing</a:t>
            </a:r>
            <a:endParaRPr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Ex. test scores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61db77f307_0_1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g61db77f307_0_1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Combination of </a:t>
            </a:r>
            <a:r>
              <a:rPr b="1" lang="en" sz="1200">
                <a:solidFill>
                  <a:schemeClr val="dk1"/>
                </a:solidFill>
                <a:latin typeface="Hind"/>
                <a:ea typeface="Hind"/>
                <a:cs typeface="Hind"/>
                <a:sym typeface="Hind"/>
              </a:rPr>
              <a:t>boxplot</a:t>
            </a:r>
            <a:r>
              <a:rPr lang="en" sz="1200">
                <a:solidFill>
                  <a:schemeClr val="dk1"/>
                </a:solidFill>
                <a:latin typeface="Hind"/>
                <a:ea typeface="Hind"/>
                <a:cs typeface="Hind"/>
                <a:sym typeface="Hind"/>
              </a:rPr>
              <a:t> and </a:t>
            </a:r>
            <a:r>
              <a:rPr b="1" lang="en" sz="1200">
                <a:solidFill>
                  <a:schemeClr val="dk1"/>
                </a:solidFill>
                <a:latin typeface="Hind"/>
                <a:ea typeface="Hind"/>
                <a:cs typeface="Hind"/>
                <a:sym typeface="Hind"/>
              </a:rPr>
              <a:t>density plot</a:t>
            </a:r>
            <a:r>
              <a:rPr lang="en" sz="1200">
                <a:solidFill>
                  <a:schemeClr val="dk1"/>
                </a:solidFill>
                <a:latin typeface="Hind"/>
                <a:ea typeface="Hind"/>
                <a:cs typeface="Hind"/>
                <a:sym typeface="Hind"/>
              </a:rPr>
              <a:t> to show the </a:t>
            </a:r>
            <a:r>
              <a:rPr b="1" lang="en" sz="1200">
                <a:solidFill>
                  <a:schemeClr val="dk1"/>
                </a:solidFill>
                <a:latin typeface="Hind"/>
                <a:ea typeface="Hind"/>
                <a:cs typeface="Hind"/>
                <a:sym typeface="Hind"/>
              </a:rPr>
              <a:t>spread</a:t>
            </a:r>
            <a:r>
              <a:rPr lang="en" sz="1200">
                <a:solidFill>
                  <a:schemeClr val="dk1"/>
                </a:solidFill>
                <a:latin typeface="Hind"/>
                <a:ea typeface="Hind"/>
                <a:cs typeface="Hind"/>
                <a:sym typeface="Hind"/>
              </a:rPr>
              <a:t> and </a:t>
            </a:r>
            <a:r>
              <a:rPr b="1" lang="en" sz="1200">
                <a:solidFill>
                  <a:schemeClr val="dk1"/>
                </a:solidFill>
                <a:latin typeface="Hind"/>
                <a:ea typeface="Hind"/>
                <a:cs typeface="Hind"/>
                <a:sym typeface="Hind"/>
              </a:rPr>
              <a:t>shape</a:t>
            </a:r>
            <a:r>
              <a:rPr lang="en" sz="1200">
                <a:solidFill>
                  <a:schemeClr val="dk1"/>
                </a:solidFill>
                <a:latin typeface="Hind"/>
                <a:ea typeface="Hind"/>
                <a:cs typeface="Hind"/>
                <a:sym typeface="Hind"/>
              </a:rPr>
              <a:t> of the data</a:t>
            </a:r>
            <a:endParaRPr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Best of both worlds!</a:t>
            </a:r>
            <a:endParaRPr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Ex. number of customers by time of day</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Can show whether the data is </a:t>
            </a:r>
            <a:r>
              <a:rPr b="1" lang="en" sz="1200">
                <a:solidFill>
                  <a:schemeClr val="dk1"/>
                </a:solidFill>
                <a:latin typeface="Hind"/>
                <a:ea typeface="Hind"/>
                <a:cs typeface="Hind"/>
                <a:sym typeface="Hind"/>
              </a:rPr>
              <a:t>normal</a:t>
            </a:r>
            <a:endParaRPr b="1" sz="1200">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Uses rectangles of different height to represent </a:t>
            </a:r>
            <a:r>
              <a:rPr b="1" lang="en" sz="1200">
                <a:solidFill>
                  <a:schemeClr val="dk1"/>
                </a:solidFill>
                <a:latin typeface="Hind"/>
                <a:ea typeface="Hind"/>
                <a:cs typeface="Hind"/>
                <a:sym typeface="Hind"/>
              </a:rPr>
              <a:t>magnitude</a:t>
            </a:r>
            <a:r>
              <a:rPr lang="en" sz="1200">
                <a:solidFill>
                  <a:schemeClr val="dk1"/>
                </a:solidFill>
                <a:latin typeface="Hind"/>
                <a:ea typeface="Hind"/>
                <a:cs typeface="Hind"/>
                <a:sym typeface="Hind"/>
              </a:rPr>
              <a:t> or </a:t>
            </a:r>
            <a:r>
              <a:rPr b="1" lang="en" sz="1200">
                <a:solidFill>
                  <a:schemeClr val="dk1"/>
                </a:solidFill>
                <a:latin typeface="Hind"/>
                <a:ea typeface="Hind"/>
                <a:cs typeface="Hind"/>
                <a:sym typeface="Hind"/>
              </a:rPr>
              <a:t>frequency</a:t>
            </a:r>
            <a:endParaRPr b="1"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Ex. display the frequency of various responses to a survey question</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Allows us to compare (categorical) features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61db77f307_0_1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61db77f307_0_1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2400" rtl="0" algn="l">
              <a:lnSpc>
                <a:spcPct val="100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Scatter plots are also known as scatter charts or scatter graphs. It uses dots to represent values for two different variables. The horizontal and vertical axis indicates these values, and it allows us to see the relationship between two features. For example, the correlation between height and weight.</a:t>
            </a:r>
            <a:endParaRPr sz="1200">
              <a:solidFill>
                <a:schemeClr val="dk1"/>
              </a:solidFill>
              <a:latin typeface="Hind"/>
              <a:ea typeface="Hind"/>
              <a:cs typeface="Hind"/>
              <a:sym typeface="Hind"/>
            </a:endParaRPr>
          </a:p>
          <a:p>
            <a:pPr indent="-304800" lvl="0" marL="457200" rtl="0" algn="l">
              <a:lnSpc>
                <a:spcPct val="100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Can be useful for </a:t>
            </a:r>
            <a:r>
              <a:rPr b="1" lang="en" sz="1200">
                <a:solidFill>
                  <a:schemeClr val="dk1"/>
                </a:solidFill>
                <a:latin typeface="Hind"/>
                <a:ea typeface="Hind"/>
                <a:cs typeface="Hind"/>
                <a:sym typeface="Hind"/>
              </a:rPr>
              <a:t>extrapolating</a:t>
            </a:r>
            <a:r>
              <a:rPr lang="en" sz="1200">
                <a:solidFill>
                  <a:schemeClr val="dk1"/>
                </a:solidFill>
                <a:latin typeface="Hind"/>
                <a:ea typeface="Hind"/>
                <a:cs typeface="Hind"/>
                <a:sym typeface="Hind"/>
              </a:rPr>
              <a:t> information</a:t>
            </a:r>
            <a:endParaRPr/>
          </a:p>
          <a:p>
            <a:pPr indent="-304800" lvl="1" marL="914400" rtl="0" algn="l">
              <a:lnSpc>
                <a:spcPct val="100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All data points are visible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2400" rtl="0" algn="l">
              <a:lnSpc>
                <a:spcPct val="100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Logarithm</a:t>
            </a:r>
            <a:endParaRPr/>
          </a:p>
          <a:p>
            <a:pPr indent="0" lvl="0" marL="152400" rtl="0" algn="l">
              <a:lnSpc>
                <a:spcPct val="100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axis scaling</a:t>
            </a:r>
            <a:endParaRPr sz="1200">
              <a:solidFill>
                <a:schemeClr val="dk1"/>
              </a:solidFill>
              <a:latin typeface="Hind"/>
              <a:ea typeface="Hind"/>
              <a:cs typeface="Hind"/>
              <a:sym typeface="Hind"/>
            </a:endParaRPr>
          </a:p>
          <a:p>
            <a:pPr indent="-228600" lvl="0" marL="457200" rtl="0" algn="l">
              <a:lnSpc>
                <a:spcPct val="100000"/>
              </a:lnSpc>
              <a:spcBef>
                <a:spcPts val="0"/>
              </a:spcBef>
              <a:spcAft>
                <a:spcPts val="0"/>
              </a:spcAft>
              <a:buClr>
                <a:schemeClr val="dk1"/>
              </a:buClr>
              <a:buSzPts val="1200"/>
              <a:buFont typeface="Hind"/>
              <a:buNone/>
            </a:pPr>
            <a:r>
              <a:t/>
            </a:r>
            <a:endParaRPr sz="1200">
              <a:solidFill>
                <a:schemeClr val="dk1"/>
              </a:solidFill>
              <a:latin typeface="Hind"/>
              <a:ea typeface="Hind"/>
              <a:cs typeface="Hind"/>
              <a:sym typeface="Hind"/>
            </a:endParaRPr>
          </a:p>
          <a:p>
            <a:pPr indent="-304800" lvl="0" marL="457200" rtl="0" algn="l">
              <a:lnSpc>
                <a:spcPct val="100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Model results can be layered</a:t>
            </a:r>
            <a:endParaRPr/>
          </a:p>
          <a:p>
            <a:pPr indent="-304800" lvl="1" marL="914400" rtl="0" algn="l">
              <a:lnSpc>
                <a:spcPct val="100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Line of best fit</a:t>
            </a:r>
            <a:endParaRPr/>
          </a:p>
          <a:p>
            <a:pPr indent="-304800" lvl="1" marL="914400" rtl="0" algn="l">
              <a:lnSpc>
                <a:spcPct val="100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Use different shapes or colors for clusters</a:t>
            </a:r>
            <a:endParaRPr sz="1200">
              <a:solidFill>
                <a:schemeClr val="dk1"/>
              </a:solidFill>
              <a:latin typeface="Hind"/>
              <a:ea typeface="Hind"/>
              <a:cs typeface="Hind"/>
              <a:sym typeface="Hind"/>
            </a:endParaRPr>
          </a:p>
          <a:p>
            <a:pPr indent="-304800" lvl="1" marL="914400" rtl="0" algn="l">
              <a:lnSpc>
                <a:spcPct val="100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bubble chart</a:t>
            </a:r>
            <a:endParaRPr/>
          </a:p>
          <a:p>
            <a:pPr indent="-304800" lvl="2" marL="1371600" rtl="0" algn="l">
              <a:lnSpc>
                <a:spcPct val="100000"/>
              </a:lnSpc>
              <a:spcBef>
                <a:spcPts val="0"/>
              </a:spcBef>
              <a:spcAft>
                <a:spcPts val="0"/>
              </a:spcAft>
              <a:buClr>
                <a:schemeClr val="dk1"/>
              </a:buClr>
              <a:buSzPts val="1200"/>
              <a:buFont typeface="Hind"/>
              <a:buChar char="○"/>
            </a:pPr>
            <a:r>
              <a:rPr lang="en" sz="1100">
                <a:solidFill>
                  <a:schemeClr val="dk1"/>
                </a:solidFill>
                <a:latin typeface="Hind"/>
                <a:ea typeface="Hind"/>
                <a:cs typeface="Hind"/>
                <a:sym typeface="Hind"/>
              </a:rPr>
              <a:t>larger points indicate higher values</a:t>
            </a:r>
            <a:endParaRPr/>
          </a:p>
          <a:p>
            <a:pPr indent="-304800" lvl="2" marL="1371600" rtl="0" algn="l">
              <a:lnSpc>
                <a:spcPct val="100000"/>
              </a:lnSpc>
              <a:spcBef>
                <a:spcPts val="0"/>
              </a:spcBef>
              <a:spcAft>
                <a:spcPts val="0"/>
              </a:spcAft>
              <a:buClr>
                <a:schemeClr val="dk1"/>
              </a:buClr>
              <a:buSzPts val="1200"/>
              <a:buFont typeface="Hind"/>
              <a:buChar char="○"/>
            </a:pPr>
            <a:r>
              <a:rPr lang="en" sz="1100">
                <a:solidFill>
                  <a:schemeClr val="dk1"/>
                </a:solidFill>
                <a:latin typeface="Hind"/>
                <a:ea typeface="Hind"/>
                <a:cs typeface="Hind"/>
                <a:sym typeface="Hind"/>
              </a:rPr>
              <a:t>Showing count of same point through different size</a:t>
            </a:r>
            <a:endParaRPr/>
          </a:p>
          <a:p>
            <a:pPr indent="-228600" lvl="2" marL="1371600" rtl="0" algn="l">
              <a:lnSpc>
                <a:spcPct val="100000"/>
              </a:lnSpc>
              <a:spcBef>
                <a:spcPts val="0"/>
              </a:spcBef>
              <a:spcAft>
                <a:spcPts val="0"/>
              </a:spcAft>
              <a:buClr>
                <a:schemeClr val="dk1"/>
              </a:buClr>
              <a:buSzPts val="1200"/>
              <a:buFont typeface="Hind"/>
              <a:buNone/>
            </a:pPr>
            <a:r>
              <a:t/>
            </a:r>
            <a:endParaRPr sz="1100">
              <a:solidFill>
                <a:schemeClr val="dk1"/>
              </a:solidFill>
              <a:latin typeface="Hind"/>
              <a:ea typeface="Hind"/>
              <a:cs typeface="Hind"/>
              <a:sym typeface="Hin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2400" rtl="0" algn="l">
              <a:lnSpc>
                <a:spcPct val="100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GDP with some small values</a:t>
            </a:r>
            <a:endParaRPr/>
          </a:p>
          <a:p>
            <a:pPr indent="0" lvl="0" marL="152400" rtl="0" algn="l">
              <a:lnSpc>
                <a:spcPct val="100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Logarithm</a:t>
            </a:r>
            <a:endParaRPr/>
          </a:p>
          <a:p>
            <a:pPr indent="0" lvl="0" marL="152400" rtl="0" algn="l">
              <a:lnSpc>
                <a:spcPct val="100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axis scaling</a:t>
            </a:r>
            <a:endParaRPr sz="1200">
              <a:solidFill>
                <a:schemeClr val="dk1"/>
              </a:solidFill>
              <a:latin typeface="Hind"/>
              <a:ea typeface="Hind"/>
              <a:cs typeface="Hind"/>
              <a:sym typeface="Hind"/>
            </a:endParaRPr>
          </a:p>
          <a:p>
            <a:pPr indent="-228600" lvl="0" marL="457200" rtl="0" algn="l">
              <a:lnSpc>
                <a:spcPct val="100000"/>
              </a:lnSpc>
              <a:spcBef>
                <a:spcPts val="0"/>
              </a:spcBef>
              <a:spcAft>
                <a:spcPts val="0"/>
              </a:spcAft>
              <a:buClr>
                <a:schemeClr val="dk1"/>
              </a:buClr>
              <a:buSzPts val="1200"/>
              <a:buFont typeface="Hind"/>
              <a:buNone/>
            </a:pPr>
            <a:r>
              <a:t/>
            </a:r>
            <a:endParaRPr sz="1200">
              <a:solidFill>
                <a:schemeClr val="dk1"/>
              </a:solidFill>
              <a:latin typeface="Hind"/>
              <a:ea typeface="Hind"/>
              <a:cs typeface="Hind"/>
              <a:sym typeface="Hind"/>
            </a:endParaRPr>
          </a:p>
          <a:p>
            <a:pPr indent="-304800" lvl="0" marL="457200" rtl="0" algn="l">
              <a:lnSpc>
                <a:spcPct val="100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Model results can be layered</a:t>
            </a:r>
            <a:endParaRPr/>
          </a:p>
          <a:p>
            <a:pPr indent="-304800" lvl="1" marL="914400" rtl="0" algn="l">
              <a:lnSpc>
                <a:spcPct val="100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Line of best fit</a:t>
            </a:r>
            <a:endParaRPr/>
          </a:p>
          <a:p>
            <a:pPr indent="-304800" lvl="1" marL="914400" rtl="0" algn="l">
              <a:lnSpc>
                <a:spcPct val="100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Use different shapes or colors for clusters</a:t>
            </a:r>
            <a:endParaRPr sz="1200">
              <a:solidFill>
                <a:schemeClr val="dk1"/>
              </a:solidFill>
              <a:latin typeface="Hind"/>
              <a:ea typeface="Hind"/>
              <a:cs typeface="Hind"/>
              <a:sym typeface="Hind"/>
            </a:endParaRPr>
          </a:p>
          <a:p>
            <a:pPr indent="-304800" lvl="1" marL="914400" rtl="0" algn="l">
              <a:lnSpc>
                <a:spcPct val="100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bubble chart</a:t>
            </a:r>
            <a:endParaRPr/>
          </a:p>
          <a:p>
            <a:pPr indent="-304800" lvl="2" marL="1371600" rtl="0" algn="l">
              <a:lnSpc>
                <a:spcPct val="100000"/>
              </a:lnSpc>
              <a:spcBef>
                <a:spcPts val="0"/>
              </a:spcBef>
              <a:spcAft>
                <a:spcPts val="0"/>
              </a:spcAft>
              <a:buClr>
                <a:schemeClr val="dk1"/>
              </a:buClr>
              <a:buSzPts val="1200"/>
              <a:buFont typeface="Hind"/>
              <a:buChar char="○"/>
            </a:pPr>
            <a:r>
              <a:rPr lang="en" sz="1100">
                <a:solidFill>
                  <a:schemeClr val="dk1"/>
                </a:solidFill>
                <a:latin typeface="Hind"/>
                <a:ea typeface="Hind"/>
                <a:cs typeface="Hind"/>
                <a:sym typeface="Hind"/>
              </a:rPr>
              <a:t>larger points indicate higher values</a:t>
            </a:r>
            <a:endParaRPr/>
          </a:p>
          <a:p>
            <a:pPr indent="-304800" lvl="2" marL="1371600" rtl="0" algn="l">
              <a:lnSpc>
                <a:spcPct val="100000"/>
              </a:lnSpc>
              <a:spcBef>
                <a:spcPts val="0"/>
              </a:spcBef>
              <a:spcAft>
                <a:spcPts val="0"/>
              </a:spcAft>
              <a:buClr>
                <a:schemeClr val="dk1"/>
              </a:buClr>
              <a:buSzPts val="1200"/>
              <a:buFont typeface="Hind"/>
              <a:buChar char="○"/>
            </a:pPr>
            <a:r>
              <a:rPr lang="en" sz="1100">
                <a:solidFill>
                  <a:schemeClr val="dk1"/>
                </a:solidFill>
                <a:latin typeface="Hind"/>
                <a:ea typeface="Hind"/>
                <a:cs typeface="Hind"/>
                <a:sym typeface="Hind"/>
              </a:rPr>
              <a:t>Showing count of same point through different size</a:t>
            </a:r>
            <a:endParaRPr/>
          </a:p>
          <a:p>
            <a:pPr indent="-228600" lvl="2" marL="1371600" rtl="0" algn="l">
              <a:lnSpc>
                <a:spcPct val="100000"/>
              </a:lnSpc>
              <a:spcBef>
                <a:spcPts val="0"/>
              </a:spcBef>
              <a:spcAft>
                <a:spcPts val="0"/>
              </a:spcAft>
              <a:buClr>
                <a:schemeClr val="dk1"/>
              </a:buClr>
              <a:buSzPts val="1200"/>
              <a:buFont typeface="Hind"/>
              <a:buNone/>
            </a:pPr>
            <a:r>
              <a:t/>
            </a:r>
            <a:endParaRPr sz="1100">
              <a:solidFill>
                <a:schemeClr val="dk1"/>
              </a:solidFill>
              <a:latin typeface="Hind"/>
              <a:ea typeface="Hind"/>
              <a:cs typeface="Hind"/>
              <a:sym typeface="Hin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2400" rtl="0" algn="l">
              <a:lnSpc>
                <a:spcPct val="100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When we have lots of data points to plot, we may face the issue of overplotting. This is when data points overlap to an extent that it’s difficult for us to see the relationship between points and variables. </a:t>
            </a:r>
            <a:endParaRPr sz="1200">
              <a:solidFill>
                <a:schemeClr val="dk1"/>
              </a:solidFill>
              <a:latin typeface="Hind"/>
              <a:ea typeface="Hind"/>
              <a:cs typeface="Hind"/>
              <a:sym typeface="Hind"/>
            </a:endParaRPr>
          </a:p>
          <a:p>
            <a:pPr indent="0" lvl="0" marL="152400" rtl="0" algn="l">
              <a:lnSpc>
                <a:spcPct val="100000"/>
              </a:lnSpc>
              <a:spcBef>
                <a:spcPts val="0"/>
              </a:spcBef>
              <a:spcAft>
                <a:spcPts val="0"/>
              </a:spcAft>
              <a:buClr>
                <a:schemeClr val="dk1"/>
              </a:buClr>
              <a:buSzPts val="1200"/>
              <a:buFont typeface="Hind"/>
              <a:buNone/>
            </a:pPr>
            <a:r>
              <a:t/>
            </a:r>
            <a:endParaRPr sz="1200">
              <a:solidFill>
                <a:schemeClr val="dk1"/>
              </a:solidFill>
              <a:latin typeface="Hind"/>
              <a:ea typeface="Hind"/>
              <a:cs typeface="Hind"/>
              <a:sym typeface="Hind"/>
            </a:endParaRPr>
          </a:p>
          <a:p>
            <a:pPr indent="0" lvl="0" marL="152400" rtl="0" algn="l">
              <a:lnSpc>
                <a:spcPct val="100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How to deal with this issue? One option is to sample only a subset of data points, since a random selection of points should still give the general idea of the patterns in the full data.</a:t>
            </a:r>
            <a:endParaRPr/>
          </a:p>
          <a:p>
            <a:pPr indent="0" lvl="0" marL="152400" rtl="0" algn="l">
              <a:lnSpc>
                <a:spcPct val="100000"/>
              </a:lnSpc>
              <a:spcBef>
                <a:spcPts val="0"/>
              </a:spcBef>
              <a:spcAft>
                <a:spcPts val="0"/>
              </a:spcAft>
              <a:buClr>
                <a:schemeClr val="dk1"/>
              </a:buClr>
              <a:buSzPts val="1200"/>
              <a:buFont typeface="Hind"/>
              <a:buNone/>
            </a:pPr>
            <a:r>
              <a:t/>
            </a:r>
            <a:endParaRPr sz="1200">
              <a:solidFill>
                <a:schemeClr val="dk1"/>
              </a:solidFill>
              <a:latin typeface="Hind"/>
              <a:ea typeface="Hind"/>
              <a:cs typeface="Hind"/>
              <a:sym typeface="Hind"/>
            </a:endParaRPr>
          </a:p>
          <a:p>
            <a:pPr indent="0" lvl="0" marL="152400" rtl="0" algn="l">
              <a:lnSpc>
                <a:spcPct val="100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The second option is to change the form of the dots, such as making them more transparent so that overlaps are visable.</a:t>
            </a:r>
            <a:endParaRPr/>
          </a:p>
          <a:p>
            <a:pPr indent="0" lvl="0" marL="152400" rtl="0" algn="l">
              <a:lnSpc>
                <a:spcPct val="100000"/>
              </a:lnSpc>
              <a:spcBef>
                <a:spcPts val="0"/>
              </a:spcBef>
              <a:spcAft>
                <a:spcPts val="0"/>
              </a:spcAft>
              <a:buClr>
                <a:schemeClr val="dk1"/>
              </a:buClr>
              <a:buSzPts val="1200"/>
              <a:buFont typeface="Hind"/>
              <a:buNone/>
            </a:pPr>
            <a:r>
              <a:t/>
            </a:r>
            <a:endParaRPr sz="1200">
              <a:solidFill>
                <a:schemeClr val="dk1"/>
              </a:solidFill>
              <a:latin typeface="Hind"/>
              <a:ea typeface="Hind"/>
              <a:cs typeface="Hind"/>
              <a:sym typeface="Hind"/>
            </a:endParaRPr>
          </a:p>
          <a:p>
            <a:pPr indent="0" lvl="0" marL="152400" rtl="0" algn="l">
              <a:lnSpc>
                <a:spcPct val="100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Or, we can choose a different chart type like the heatmap, where color indicates the number of points in each bin.</a:t>
            </a:r>
            <a:endParaRPr sz="1200">
              <a:solidFill>
                <a:schemeClr val="dk1"/>
              </a:solidFill>
              <a:latin typeface="Hind"/>
              <a:ea typeface="Hind"/>
              <a:cs typeface="Hind"/>
              <a:sym typeface="Hin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61db77f307_0_2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g61db77f307_0_2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2-D histogram</a:t>
            </a:r>
            <a:endParaRPr/>
          </a:p>
          <a:p>
            <a:pPr indent="0" lvl="0" marL="152400" rtl="0" algn="l">
              <a:lnSpc>
                <a:spcPct val="115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Commonly applied for describing the density or intensity of variables, visualize patterns, and anomalies.</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Varying degrees of one metric are represented using color</a:t>
            </a:r>
            <a:r>
              <a:rPr baseline="30000" lang="en" sz="1200">
                <a:solidFill>
                  <a:schemeClr val="dk1"/>
                </a:solidFill>
                <a:latin typeface="Hind"/>
                <a:ea typeface="Hind"/>
                <a:cs typeface="Hind"/>
                <a:sym typeface="Hind"/>
              </a:rPr>
              <a:t>1</a:t>
            </a:r>
            <a:endParaRPr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Uses </a:t>
            </a:r>
            <a:r>
              <a:rPr b="1" lang="en" sz="1200">
                <a:solidFill>
                  <a:schemeClr val="dk1"/>
                </a:solidFill>
                <a:latin typeface="Hind"/>
                <a:ea typeface="Hind"/>
                <a:cs typeface="Hind"/>
                <a:sym typeface="Hind"/>
              </a:rPr>
              <a:t>color</a:t>
            </a:r>
            <a:r>
              <a:rPr lang="en" sz="1200">
                <a:solidFill>
                  <a:schemeClr val="dk1"/>
                </a:solidFill>
                <a:latin typeface="Hind"/>
                <a:ea typeface="Hind"/>
                <a:cs typeface="Hind"/>
                <a:sym typeface="Hind"/>
              </a:rPr>
              <a:t> to display change in a variable with respect to other variables</a:t>
            </a:r>
            <a:endParaRPr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Ex. click density on a website</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Can be especially useful in the context of </a:t>
            </a:r>
            <a:r>
              <a:rPr b="1" lang="en" sz="1200">
                <a:solidFill>
                  <a:schemeClr val="dk1"/>
                </a:solidFill>
                <a:latin typeface="Hind"/>
                <a:ea typeface="Hind"/>
                <a:cs typeface="Hind"/>
                <a:sym typeface="Hind"/>
              </a:rPr>
              <a:t>maps</a:t>
            </a:r>
            <a:r>
              <a:rPr lang="en" sz="1200">
                <a:solidFill>
                  <a:schemeClr val="dk1"/>
                </a:solidFill>
                <a:latin typeface="Hind"/>
                <a:ea typeface="Hind"/>
                <a:cs typeface="Hind"/>
                <a:sym typeface="Hind"/>
              </a:rPr>
              <a:t> to show geographical variation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Varying degrees of one metric are represented using color</a:t>
            </a:r>
            <a:r>
              <a:rPr baseline="30000" lang="en" sz="1200">
                <a:solidFill>
                  <a:schemeClr val="dk1"/>
                </a:solidFill>
                <a:latin typeface="Hind"/>
                <a:ea typeface="Hind"/>
                <a:cs typeface="Hind"/>
                <a:sym typeface="Hind"/>
              </a:rPr>
              <a:t>1</a:t>
            </a:r>
            <a:endParaRPr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Uses </a:t>
            </a:r>
            <a:r>
              <a:rPr b="1" lang="en" sz="1200">
                <a:solidFill>
                  <a:schemeClr val="dk1"/>
                </a:solidFill>
                <a:latin typeface="Hind"/>
                <a:ea typeface="Hind"/>
                <a:cs typeface="Hind"/>
                <a:sym typeface="Hind"/>
              </a:rPr>
              <a:t>color</a:t>
            </a:r>
            <a:r>
              <a:rPr lang="en" sz="1200">
                <a:solidFill>
                  <a:schemeClr val="dk1"/>
                </a:solidFill>
                <a:latin typeface="Hind"/>
                <a:ea typeface="Hind"/>
                <a:cs typeface="Hind"/>
                <a:sym typeface="Hind"/>
              </a:rPr>
              <a:t> to display change in a variable with respect to other variables</a:t>
            </a:r>
            <a:endParaRPr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Ex. click density on a website</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Can be especially useful in the context of </a:t>
            </a:r>
            <a:r>
              <a:rPr b="1" lang="en" sz="1200">
                <a:solidFill>
                  <a:schemeClr val="dk1"/>
                </a:solidFill>
                <a:latin typeface="Hind"/>
                <a:ea typeface="Hind"/>
                <a:cs typeface="Hind"/>
                <a:sym typeface="Hind"/>
              </a:rPr>
              <a:t>maps</a:t>
            </a:r>
            <a:r>
              <a:rPr lang="en" sz="1200">
                <a:solidFill>
                  <a:schemeClr val="dk1"/>
                </a:solidFill>
                <a:latin typeface="Hind"/>
                <a:ea typeface="Hind"/>
                <a:cs typeface="Hind"/>
                <a:sym typeface="Hind"/>
              </a:rPr>
              <a:t> to show geographical variation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61db77f307_0_2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g61db77f307_0_2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Population density (like contour map). Car crashes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61db77f307_0_2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 name="Google Shape;346;g61db77f307_0_2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2D matrix with all variables in the dataset on each axis</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Entries represent the </a:t>
            </a:r>
            <a:r>
              <a:rPr b="1" lang="en" sz="1200">
                <a:solidFill>
                  <a:schemeClr val="dk1"/>
                </a:solidFill>
                <a:latin typeface="Hind"/>
                <a:ea typeface="Hind"/>
                <a:cs typeface="Hind"/>
                <a:sym typeface="Hind"/>
              </a:rPr>
              <a:t>correlation coefficients</a:t>
            </a:r>
            <a:r>
              <a:rPr lang="en" sz="1200">
                <a:solidFill>
                  <a:schemeClr val="dk1"/>
                </a:solidFill>
                <a:latin typeface="Hind"/>
                <a:ea typeface="Hind"/>
                <a:cs typeface="Hind"/>
                <a:sym typeface="Hind"/>
              </a:rPr>
              <a:t> between each pair of variables</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All entries on the diagonal are 1 (question: can anyone explain why?) and the matrix is symmetric</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To understand the correlation plots better, we can see an example from our iris dataset.</a:t>
            </a:r>
            <a:endParaRPr/>
          </a:p>
          <a:p>
            <a:pPr indent="0" lvl="0" marL="152400" rtl="0" algn="l">
              <a:lnSpc>
                <a:spcPct val="115000"/>
              </a:lnSpc>
              <a:spcBef>
                <a:spcPts val="0"/>
              </a:spcBef>
              <a:spcAft>
                <a:spcPts val="0"/>
              </a:spcAft>
              <a:buClr>
                <a:schemeClr val="dk1"/>
              </a:buClr>
              <a:buSzPts val="1200"/>
              <a:buFont typeface="Hind"/>
              <a:buNone/>
            </a:pPr>
            <a:r>
              <a:t/>
            </a:r>
            <a:endParaRPr sz="1200">
              <a:solidFill>
                <a:schemeClr val="dk1"/>
              </a:solidFill>
              <a:latin typeface="Hind"/>
              <a:ea typeface="Hind"/>
              <a:cs typeface="Hind"/>
              <a:sym typeface="Hind"/>
            </a:endParaRPr>
          </a:p>
          <a:p>
            <a:pPr indent="0" lvl="0" marL="152400" rtl="0" algn="l">
              <a:lnSpc>
                <a:spcPct val="115000"/>
              </a:lnSpc>
              <a:spcBef>
                <a:spcPts val="0"/>
              </a:spcBef>
              <a:spcAft>
                <a:spcPts val="0"/>
              </a:spcAft>
              <a:buClr>
                <a:schemeClr val="dk1"/>
              </a:buClr>
              <a:buSzPts val="1200"/>
              <a:buFont typeface="Hind"/>
              <a:buNone/>
            </a:pPr>
            <a:r>
              <a:rPr lang="en" sz="1200">
                <a:solidFill>
                  <a:schemeClr val="dk1"/>
                </a:solidFill>
                <a:latin typeface="Hind"/>
                <a:ea typeface="Hind"/>
                <a:cs typeface="Hind"/>
                <a:sym typeface="Hind"/>
              </a:rPr>
              <a:t>We will see this in our demo later.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61db77f307_0_9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g61db77f307_0_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4" name="Google Shape;374;p1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61db77f307_0_2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g61db77f307_0_2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Clr>
                <a:schemeClr val="dk2"/>
              </a:buClr>
              <a:buSzPts val="1000"/>
              <a:buFont typeface="Hind"/>
              <a:buChar char="➢"/>
            </a:pPr>
            <a:r>
              <a:rPr b="1" lang="en" sz="1000">
                <a:solidFill>
                  <a:schemeClr val="dk2"/>
                </a:solidFill>
                <a:latin typeface="Hind"/>
                <a:ea typeface="Hind"/>
                <a:cs typeface="Hind"/>
                <a:sym typeface="Hind"/>
              </a:rPr>
              <a:t>High dimensions</a:t>
            </a:r>
            <a:endParaRPr b="1" sz="1000">
              <a:solidFill>
                <a:schemeClr val="dk2"/>
              </a:solidFill>
              <a:latin typeface="Hind"/>
              <a:ea typeface="Hind"/>
              <a:cs typeface="Hind"/>
              <a:sym typeface="Hind"/>
            </a:endParaRPr>
          </a:p>
          <a:p>
            <a:pPr indent="-292100" lvl="1" marL="914400" rtl="0" algn="l">
              <a:lnSpc>
                <a:spcPct val="115000"/>
              </a:lnSpc>
              <a:spcBef>
                <a:spcPts val="400"/>
              </a:spcBef>
              <a:spcAft>
                <a:spcPts val="0"/>
              </a:spcAft>
              <a:buClr>
                <a:schemeClr val="dk2"/>
              </a:buClr>
              <a:buSzPts val="1000"/>
              <a:buFont typeface="Hind"/>
              <a:buChar char="○"/>
            </a:pPr>
            <a:r>
              <a:rPr lang="en" sz="1000">
                <a:solidFill>
                  <a:schemeClr val="dk2"/>
                </a:solidFill>
                <a:latin typeface="Hind"/>
                <a:ea typeface="Hind"/>
                <a:cs typeface="Hind"/>
                <a:sym typeface="Hind"/>
              </a:rPr>
              <a:t>Difficult to represent data over 3-dimensions</a:t>
            </a:r>
            <a:endParaRPr sz="1000">
              <a:solidFill>
                <a:schemeClr val="dk2"/>
              </a:solidFill>
              <a:latin typeface="Hind"/>
              <a:ea typeface="Hind"/>
              <a:cs typeface="Hind"/>
              <a:sym typeface="Hind"/>
            </a:endParaRPr>
          </a:p>
          <a:p>
            <a:pPr indent="-292100" lvl="1" marL="914400" rtl="0" algn="l">
              <a:lnSpc>
                <a:spcPct val="115000"/>
              </a:lnSpc>
              <a:spcBef>
                <a:spcPts val="400"/>
              </a:spcBef>
              <a:spcAft>
                <a:spcPts val="0"/>
              </a:spcAft>
              <a:buClr>
                <a:schemeClr val="dk2"/>
              </a:buClr>
              <a:buSzPts val="1000"/>
              <a:buFont typeface="Hind"/>
              <a:buChar char="○"/>
            </a:pPr>
            <a:r>
              <a:rPr lang="en" sz="1000">
                <a:solidFill>
                  <a:schemeClr val="dk2"/>
                </a:solidFill>
                <a:latin typeface="Hind"/>
                <a:ea typeface="Hind"/>
                <a:cs typeface="Hind"/>
                <a:sym typeface="Hind"/>
              </a:rPr>
              <a:t>Learn about visualizing more complex data: </a:t>
            </a:r>
            <a:r>
              <a:rPr lang="en" sz="1000" u="sng">
                <a:solidFill>
                  <a:schemeClr val="accent5"/>
                </a:solidFill>
                <a:latin typeface="Hind"/>
                <a:ea typeface="Hind"/>
                <a:cs typeface="Hind"/>
                <a:sym typeface="Hind"/>
                <a:hlinkClick r:id="rId2">
                  <a:extLst>
                    <a:ext uri="{A12FA001-AC4F-418D-AE19-62706E023703}">
                      <ahyp:hlinkClr val="tx"/>
                    </a:ext>
                  </a:extLst>
                </a:hlinkClick>
              </a:rPr>
              <a:t>readme</a:t>
            </a:r>
            <a:endParaRPr sz="1000">
              <a:solidFill>
                <a:schemeClr val="dk2"/>
              </a:solidFill>
              <a:latin typeface="Hind"/>
              <a:ea typeface="Hind"/>
              <a:cs typeface="Hind"/>
              <a:sym typeface="Hind"/>
            </a:endParaRPr>
          </a:p>
          <a:p>
            <a:pPr indent="-292100" lvl="0" marL="457200" rtl="0" algn="l">
              <a:lnSpc>
                <a:spcPct val="115000"/>
              </a:lnSpc>
              <a:spcBef>
                <a:spcPts val="400"/>
              </a:spcBef>
              <a:spcAft>
                <a:spcPts val="0"/>
              </a:spcAft>
              <a:buClr>
                <a:schemeClr val="dk2"/>
              </a:buClr>
              <a:buSzPts val="1000"/>
              <a:buFont typeface="Hind"/>
              <a:buChar char="➢"/>
            </a:pPr>
            <a:r>
              <a:rPr lang="en" sz="1000">
                <a:solidFill>
                  <a:schemeClr val="dk2"/>
                </a:solidFill>
                <a:latin typeface="Hind"/>
                <a:ea typeface="Hind"/>
                <a:cs typeface="Hind"/>
                <a:sym typeface="Hind"/>
              </a:rPr>
              <a:t>Finding the right visualization for a given dataset is a nontrivial task</a:t>
            </a:r>
            <a:endParaRPr sz="1000">
              <a:solidFill>
                <a:schemeClr val="dk2"/>
              </a:solidFill>
              <a:latin typeface="Hind"/>
              <a:ea typeface="Hind"/>
              <a:cs typeface="Hind"/>
              <a:sym typeface="Hind"/>
            </a:endParaRPr>
          </a:p>
          <a:p>
            <a:pPr indent="-292100" lvl="0" marL="457200" rtl="0" algn="l">
              <a:lnSpc>
                <a:spcPct val="115000"/>
              </a:lnSpc>
              <a:spcBef>
                <a:spcPts val="400"/>
              </a:spcBef>
              <a:spcAft>
                <a:spcPts val="0"/>
              </a:spcAft>
              <a:buClr>
                <a:schemeClr val="dk2"/>
              </a:buClr>
              <a:buSzPts val="1000"/>
              <a:buFont typeface="Hind"/>
              <a:buChar char="➢"/>
            </a:pPr>
            <a:r>
              <a:rPr lang="en" sz="1000">
                <a:solidFill>
                  <a:schemeClr val="dk2"/>
                </a:solidFill>
                <a:latin typeface="Hind"/>
                <a:ea typeface="Hind"/>
                <a:cs typeface="Hind"/>
                <a:sym typeface="Hind"/>
              </a:rPr>
              <a:t>May be time-consuming and impedes production process</a:t>
            </a:r>
            <a:endParaRPr sz="1000">
              <a:solidFill>
                <a:schemeClr val="dk2"/>
              </a:solidFill>
              <a:latin typeface="Hind"/>
              <a:ea typeface="Hind"/>
              <a:cs typeface="Hind"/>
              <a:sym typeface="Hind"/>
            </a:endParaRPr>
          </a:p>
          <a:p>
            <a:pPr indent="-292100" lvl="0" marL="457200" rtl="0" algn="l">
              <a:lnSpc>
                <a:spcPct val="115000"/>
              </a:lnSpc>
              <a:spcBef>
                <a:spcPts val="400"/>
              </a:spcBef>
              <a:spcAft>
                <a:spcPts val="0"/>
              </a:spcAft>
              <a:buClr>
                <a:schemeClr val="dk2"/>
              </a:buClr>
              <a:buSzPts val="1000"/>
              <a:buFont typeface="Hind"/>
              <a:buChar char="➢"/>
            </a:pPr>
            <a:r>
              <a:rPr lang="en" sz="1000">
                <a:solidFill>
                  <a:schemeClr val="dk2"/>
                </a:solidFill>
                <a:latin typeface="Hind"/>
                <a:ea typeface="Hind"/>
                <a:cs typeface="Hind"/>
                <a:sym typeface="Hind"/>
              </a:rPr>
              <a:t>Can be difficult to show uncertainty of data</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61db77f307_0_2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3" name="Google Shape;393;g61db77f307_0_2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Hind"/>
              <a:buChar char="➢"/>
            </a:pPr>
            <a:r>
              <a:rPr b="1" lang="en" sz="1200">
                <a:solidFill>
                  <a:schemeClr val="dk1"/>
                </a:solidFill>
                <a:latin typeface="Hind"/>
                <a:ea typeface="Hind"/>
                <a:cs typeface="Hind"/>
                <a:sym typeface="Hind"/>
              </a:rPr>
              <a:t>Color</a:t>
            </a:r>
            <a:r>
              <a:rPr lang="en" sz="1200">
                <a:solidFill>
                  <a:schemeClr val="dk1"/>
                </a:solidFill>
                <a:latin typeface="Hind"/>
                <a:ea typeface="Hind"/>
                <a:cs typeface="Hind"/>
                <a:sym typeface="Hind"/>
              </a:rPr>
              <a:t>, </a:t>
            </a:r>
            <a:r>
              <a:rPr b="1" lang="en" sz="1200">
                <a:solidFill>
                  <a:schemeClr val="dk1"/>
                </a:solidFill>
                <a:latin typeface="Hind"/>
                <a:ea typeface="Hind"/>
                <a:cs typeface="Hind"/>
                <a:sym typeface="Hind"/>
              </a:rPr>
              <a:t>time animations</a:t>
            </a:r>
            <a:r>
              <a:rPr lang="en" sz="1200">
                <a:solidFill>
                  <a:schemeClr val="dk1"/>
                </a:solidFill>
                <a:latin typeface="Hind"/>
                <a:ea typeface="Hind"/>
                <a:cs typeface="Hind"/>
                <a:sym typeface="Hind"/>
              </a:rPr>
              <a:t>, or </a:t>
            </a:r>
            <a:r>
              <a:rPr b="1" lang="en" sz="1200">
                <a:solidFill>
                  <a:schemeClr val="dk1"/>
                </a:solidFill>
                <a:latin typeface="Hind"/>
                <a:ea typeface="Hind"/>
                <a:cs typeface="Hind"/>
                <a:sym typeface="Hind"/>
              </a:rPr>
              <a:t>point shape</a:t>
            </a:r>
            <a:r>
              <a:rPr lang="en" sz="1200">
                <a:solidFill>
                  <a:schemeClr val="dk1"/>
                </a:solidFill>
                <a:latin typeface="Hind"/>
                <a:ea typeface="Hind"/>
                <a:cs typeface="Hind"/>
                <a:sym typeface="Hind"/>
              </a:rPr>
              <a:t> can be used for higher dimensions</a:t>
            </a:r>
            <a:endParaRPr sz="1200">
              <a:solidFill>
                <a:schemeClr val="dk1"/>
              </a:solidFill>
              <a:latin typeface="Hind"/>
              <a:ea typeface="Hind"/>
              <a:cs typeface="Hind"/>
              <a:sym typeface="Hind"/>
            </a:endParaRPr>
          </a:p>
          <a:p>
            <a:pPr indent="-304800" lvl="1" marL="9144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Can reveal trends that were masked previously</a:t>
            </a:r>
            <a:endParaRPr sz="1200">
              <a:solidFill>
                <a:schemeClr val="dk1"/>
              </a:solidFill>
              <a:latin typeface="Hind"/>
              <a:ea typeface="Hind"/>
              <a:cs typeface="Hind"/>
              <a:sym typeface="Hind"/>
            </a:endParaRPr>
          </a:p>
          <a:p>
            <a:pPr indent="-304800" lvl="0" marL="457200" rtl="0" algn="l">
              <a:lnSpc>
                <a:spcPct val="115000"/>
              </a:lnSpc>
              <a:spcBef>
                <a:spcPts val="0"/>
              </a:spcBef>
              <a:spcAft>
                <a:spcPts val="0"/>
              </a:spcAft>
              <a:buClr>
                <a:schemeClr val="dk1"/>
              </a:buClr>
              <a:buSzPts val="1200"/>
              <a:buFont typeface="Hind"/>
              <a:buChar char="➢"/>
            </a:pPr>
            <a:r>
              <a:rPr lang="en" sz="1200">
                <a:solidFill>
                  <a:schemeClr val="dk1"/>
                </a:solidFill>
                <a:latin typeface="Hind"/>
                <a:ea typeface="Hind"/>
                <a:cs typeface="Hind"/>
                <a:sym typeface="Hind"/>
              </a:rPr>
              <a:t>Graphs have limited space, select the </a:t>
            </a:r>
            <a:r>
              <a:rPr b="1" lang="en" sz="1200">
                <a:solidFill>
                  <a:schemeClr val="dk1"/>
                </a:solidFill>
                <a:latin typeface="Hind"/>
                <a:ea typeface="Hind"/>
                <a:cs typeface="Hind"/>
                <a:sym typeface="Hind"/>
              </a:rPr>
              <a:t>most important</a:t>
            </a:r>
            <a:r>
              <a:rPr lang="en" sz="1200">
                <a:solidFill>
                  <a:schemeClr val="dk1"/>
                </a:solidFill>
                <a:latin typeface="Hind"/>
                <a:ea typeface="Hind"/>
                <a:cs typeface="Hind"/>
                <a:sym typeface="Hind"/>
              </a:rPr>
              <a:t> features to display</a:t>
            </a:r>
            <a:endParaRPr/>
          </a:p>
          <a:p>
            <a:pPr indent="-228600" lvl="0" marL="457200" rtl="0" algn="l">
              <a:lnSpc>
                <a:spcPct val="115000"/>
              </a:lnSpc>
              <a:spcBef>
                <a:spcPts val="0"/>
              </a:spcBef>
              <a:spcAft>
                <a:spcPts val="0"/>
              </a:spcAft>
              <a:buClr>
                <a:schemeClr val="dk1"/>
              </a:buClr>
              <a:buSzPts val="1200"/>
              <a:buFont typeface="Hind"/>
              <a:buNone/>
            </a:pPr>
            <a:r>
              <a:t/>
            </a:r>
            <a:endParaRPr sz="1200">
              <a:solidFill>
                <a:schemeClr val="dk1"/>
              </a:solidFill>
              <a:latin typeface="Hind"/>
              <a:ea typeface="Hind"/>
              <a:cs typeface="Hind"/>
              <a:sym typeface="Hind"/>
            </a:endParaRPr>
          </a:p>
          <a:p>
            <a:pPr indent="0" lvl="0" marL="152400" rtl="0" algn="l">
              <a:lnSpc>
                <a:spcPct val="115000"/>
              </a:lnSpc>
              <a:spcBef>
                <a:spcPts val="0"/>
              </a:spcBef>
              <a:spcAft>
                <a:spcPts val="0"/>
              </a:spcAft>
              <a:buClr>
                <a:schemeClr val="dk1"/>
              </a:buClr>
              <a:buSzPts val="1200"/>
              <a:buFont typeface="Hind"/>
              <a:buNone/>
            </a:pPr>
            <a:r>
              <a:rPr lang="en"/>
              <a:t>https://matplotlib.org/stable/gallery/index.html</a:t>
            </a:r>
            <a:endParaRPr/>
          </a:p>
          <a:p>
            <a:pPr indent="0" lvl="0" marL="152400" rtl="0" algn="l">
              <a:lnSpc>
                <a:spcPct val="115000"/>
              </a:lnSpc>
              <a:spcBef>
                <a:spcPts val="0"/>
              </a:spcBef>
              <a:spcAft>
                <a:spcPts val="0"/>
              </a:spcAft>
              <a:buClr>
                <a:schemeClr val="dk1"/>
              </a:buClr>
              <a:buSzPts val="1200"/>
              <a:buFont typeface="Hind"/>
              <a:buNone/>
            </a:pPr>
            <a:r>
              <a:t/>
            </a:r>
            <a:endParaRPr/>
          </a:p>
          <a:p>
            <a:pPr indent="0" lvl="0" marL="152400" rtl="0" algn="l">
              <a:lnSpc>
                <a:spcPct val="115000"/>
              </a:lnSpc>
              <a:spcBef>
                <a:spcPts val="0"/>
              </a:spcBef>
              <a:spcAft>
                <a:spcPts val="0"/>
              </a:spcAft>
              <a:buClr>
                <a:schemeClr val="dk1"/>
              </a:buClr>
              <a:buSzPts val="1200"/>
              <a:buFont typeface="Hind"/>
              <a:buNone/>
            </a:pPr>
            <a:r>
              <a:rPr lang="en"/>
              <a:t>Left: Count and depth of seismic events</a:t>
            </a:r>
            <a:endParaRPr/>
          </a:p>
          <a:p>
            <a:pPr indent="0" lvl="0" marL="152400" rtl="0" algn="l">
              <a:lnSpc>
                <a:spcPct val="115000"/>
              </a:lnSpc>
              <a:spcBef>
                <a:spcPts val="0"/>
              </a:spcBef>
              <a:spcAft>
                <a:spcPts val="0"/>
              </a:spcAft>
              <a:buClr>
                <a:schemeClr val="dk1"/>
              </a:buClr>
              <a:buSzPts val="1200"/>
              <a:buFont typeface="Hind"/>
              <a:buNone/>
            </a:pPr>
            <a:r>
              <a:rPr lang="en"/>
              <a:t>Right: Basket ball rating players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61db77f307_0_2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 name="Google Shape;407;g61db77f307_0_2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They take on different looks</a:t>
            </a:r>
            <a:endParaRPr/>
          </a:p>
          <a:p>
            <a:pPr indent="0" lvl="0" marL="0" rtl="0" algn="l">
              <a:lnSpc>
                <a:spcPct val="100000"/>
              </a:lnSpc>
              <a:spcBef>
                <a:spcPts val="0"/>
              </a:spcBef>
              <a:spcAft>
                <a:spcPts val="0"/>
              </a:spcAft>
              <a:buSzPts val="1100"/>
              <a:buNone/>
            </a:pPr>
            <a:r>
              <a:rPr lang="en"/>
              <a:t>You will learn about how to make error bars in your homework</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5901c1c0a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0" name="Google Shape;420;g15901c1c0a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Can add to any other to graph</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Depends on which scale is quantitative for the orientation</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159444cf3f1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3" name="Google Shape;433;g159444cf3f1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Can add to any other to graph</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Depends on which scale is quantitative for the orientation</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59444cf3f1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2" name="Google Shape;452;g159444cf3f1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a:t>Data analysis; predictive modeling is rather straightforward; </a:t>
            </a:r>
            <a:endParaRPr/>
          </a:p>
          <a:p>
            <a:pPr indent="0" lvl="0" marL="0" marR="0" rtl="0" algn="l">
              <a:lnSpc>
                <a:spcPct val="100000"/>
              </a:lnSpc>
              <a:spcBef>
                <a:spcPts val="0"/>
              </a:spcBef>
              <a:spcAft>
                <a:spcPts val="0"/>
              </a:spcAft>
              <a:buClr>
                <a:srgbClr val="000000"/>
              </a:buClr>
              <a:buSzPts val="1400"/>
              <a:buFont typeface="Arial"/>
              <a:buNone/>
            </a:pPr>
            <a:r>
              <a:t/>
            </a:r>
            <a:endParaRPr/>
          </a:p>
          <a:p>
            <a:pPr indent="0" lvl="0" marL="0" marR="0" rtl="0" algn="l">
              <a:lnSpc>
                <a:spcPct val="100000"/>
              </a:lnSpc>
              <a:spcBef>
                <a:spcPts val="0"/>
              </a:spcBef>
              <a:spcAft>
                <a:spcPts val="0"/>
              </a:spcAft>
              <a:buClr>
                <a:srgbClr val="000000"/>
              </a:buClr>
              <a:buSzPts val="1400"/>
              <a:buFont typeface="Arial"/>
              <a:buNone/>
            </a:pPr>
            <a:r>
              <a:rPr lang="en"/>
              <a:t>Our visualizations will also help with the final summary, since it is nearly always necessary for the reader to understand what the data is before they read up on your models and other predictive results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61db77f30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g61db77f30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5901c1c0a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5901c1c0a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61db77f307_0_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61db77f307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400"/>
              <a:buFont typeface="Arial"/>
              <a:buNone/>
            </a:pPr>
            <a:r>
              <a:rPr lang="en">
                <a:solidFill>
                  <a:schemeClr val="dk1"/>
                </a:solidFill>
              </a:rPr>
              <a:t>Stay here longer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61db77f307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g61db77f307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400"/>
              <a:buFont typeface="Arial"/>
              <a:buNone/>
            </a:pPr>
            <a:r>
              <a:rPr lang="en">
                <a:solidFill>
                  <a:schemeClr val="dk1"/>
                </a:solidFill>
              </a:rPr>
              <a:t>The variance goes down toward extreme</a:t>
            </a:r>
            <a:endParaRPr>
              <a:solidFill>
                <a:schemeClr val="dk1"/>
              </a:solidFill>
            </a:endParaRPr>
          </a:p>
          <a:p>
            <a:pPr indent="0" lvl="0" marL="0" rtl="0" algn="l">
              <a:lnSpc>
                <a:spcPct val="100000"/>
              </a:lnSpc>
              <a:spcBef>
                <a:spcPts val="0"/>
              </a:spcBef>
              <a:spcAft>
                <a:spcPts val="0"/>
              </a:spcAft>
              <a:buClr>
                <a:schemeClr val="dk1"/>
              </a:buClr>
              <a:buSzPts val="1400"/>
              <a:buFont typeface="Arial"/>
              <a:buNone/>
            </a:pPr>
            <a:r>
              <a:rPr lang="en">
                <a:solidFill>
                  <a:schemeClr val="dk1"/>
                </a:solidFill>
              </a:rPr>
              <a:t>A lot of points that lie on the actual integer values</a:t>
            </a:r>
            <a:endParaRPr>
              <a:solidFill>
                <a:schemeClr val="dk1"/>
              </a:solidFill>
            </a:endParaRPr>
          </a:p>
          <a:p>
            <a:pPr indent="0" lvl="0" marL="0" rtl="0" algn="l">
              <a:lnSpc>
                <a:spcPct val="100000"/>
              </a:lnSpc>
              <a:spcBef>
                <a:spcPts val="0"/>
              </a:spcBef>
              <a:spcAft>
                <a:spcPts val="0"/>
              </a:spcAft>
              <a:buClr>
                <a:schemeClr val="dk1"/>
              </a:buClr>
              <a:buSzPts val="1400"/>
              <a:buFont typeface="Arial"/>
              <a:buNone/>
            </a:pPr>
            <a:r>
              <a:rPr lang="en">
                <a:solidFill>
                  <a:schemeClr val="dk1"/>
                </a:solidFill>
              </a:rPr>
              <a:t>Heavier distribution over the right side of the plot (mean is greater than 3)</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Points that are closer to 3 (tends to give 3 or 4)</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17"/>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1pPr>
            <a:lvl2pPr lvl="1"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2pPr>
            <a:lvl3pPr lvl="2"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3pPr>
            <a:lvl4pPr lvl="3"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4pPr>
            <a:lvl5pPr lvl="4"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5pPr>
            <a:lvl6pPr lvl="5"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6pPr>
            <a:lvl7pPr lvl="6"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7pPr>
            <a:lvl8pPr lvl="7"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8pPr>
            <a:lvl9pPr lvl="8"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9pPr>
          </a:lstStyle>
          <a:p/>
        </p:txBody>
      </p:sp>
      <p:sp>
        <p:nvSpPr>
          <p:cNvPr id="52" name="Google Shape;52;p1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marR="0" algn="ctr">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algn="ctr">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 name="Shape 11"/>
        <p:cNvGrpSpPr/>
        <p:nvPr/>
      </p:nvGrpSpPr>
      <p:grpSpPr>
        <a:xfrm>
          <a:off x="0" y="0"/>
          <a:ext cx="0" cy="0"/>
          <a:chOff x="0" y="0"/>
          <a:chExt cx="0" cy="0"/>
        </a:xfrm>
      </p:grpSpPr>
      <p:sp>
        <p:nvSpPr>
          <p:cNvPr id="12" name="Google Shape;12;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2800"/>
              <a:buFont typeface="Arial"/>
              <a:buNone/>
              <a:defRPr b="1" i="0" sz="2000" u="none" cap="none" strike="noStrike">
                <a:solidFill>
                  <a:schemeClr val="dk1"/>
                </a:solidFill>
                <a:latin typeface="Helvetica Neue"/>
                <a:ea typeface="Helvetica Neue"/>
                <a:cs typeface="Helvetica Neue"/>
                <a:sym typeface="Helvetica Neue"/>
              </a:defRPr>
            </a:lvl1pPr>
            <a:lvl2pPr lvl="1"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3" name="Google Shape;13;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4" name="Google Shape;14;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5" name="Google Shape;15;p9"/>
          <p:cNvPicPr preferRelativeResize="0"/>
          <p:nvPr/>
        </p:nvPicPr>
        <p:blipFill rotWithShape="1">
          <a:blip r:embed="rId2">
            <a:alphaModFix/>
          </a:blip>
          <a:srcRect b="0" l="0" r="0" t="0"/>
          <a:stretch/>
        </p:blipFill>
        <p:spPr>
          <a:xfrm>
            <a:off x="76206" y="4755442"/>
            <a:ext cx="325815" cy="311869"/>
          </a:xfrm>
          <a:prstGeom prst="rect">
            <a:avLst/>
          </a:prstGeom>
          <a:noFill/>
          <a:ln>
            <a:noFill/>
          </a:ln>
        </p:spPr>
      </p:pic>
      <p:sp>
        <p:nvSpPr>
          <p:cNvPr id="16" name="Google Shape;16;p9"/>
          <p:cNvSpPr/>
          <p:nvPr/>
        </p:nvSpPr>
        <p:spPr>
          <a:xfrm>
            <a:off x="8465441" y="4955225"/>
            <a:ext cx="95415" cy="95415"/>
          </a:xfrm>
          <a:prstGeom prst="ellipse">
            <a:avLst/>
          </a:prstGeom>
          <a:no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 name="Google Shape;17;p9"/>
          <p:cNvSpPr/>
          <p:nvPr/>
        </p:nvSpPr>
        <p:spPr>
          <a:xfrm>
            <a:off x="8586091" y="4955224"/>
            <a:ext cx="95415" cy="95415"/>
          </a:xfrm>
          <a:prstGeom prst="ellipse">
            <a:avLst/>
          </a:prstGeom>
          <a:no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8" name="Google Shape;18;p9"/>
          <p:cNvSpPr/>
          <p:nvPr/>
        </p:nvSpPr>
        <p:spPr>
          <a:xfrm>
            <a:off x="8706741" y="4955223"/>
            <a:ext cx="95415" cy="95415"/>
          </a:xfrm>
          <a:prstGeom prst="ellipse">
            <a:avLst/>
          </a:prstGeom>
          <a:no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 name="Google Shape;19;p9"/>
          <p:cNvSpPr/>
          <p:nvPr/>
        </p:nvSpPr>
        <p:spPr>
          <a:xfrm>
            <a:off x="8827391" y="4955222"/>
            <a:ext cx="95415" cy="95415"/>
          </a:xfrm>
          <a:prstGeom prst="ellipse">
            <a:avLst/>
          </a:prstGeom>
          <a:no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 name="Google Shape;20;p9"/>
          <p:cNvSpPr/>
          <p:nvPr/>
        </p:nvSpPr>
        <p:spPr>
          <a:xfrm>
            <a:off x="8948041" y="4955221"/>
            <a:ext cx="95415" cy="95415"/>
          </a:xfrm>
          <a:prstGeom prst="ellipse">
            <a:avLst/>
          </a:prstGeom>
          <a:no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1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1pPr>
            <a:lvl2pPr lvl="1"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2pPr>
            <a:lvl3pPr lvl="2"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3pPr>
            <a:lvl4pPr lvl="3"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4pPr>
            <a:lvl5pPr lvl="4"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5pPr>
            <a:lvl6pPr lvl="5"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6pPr>
            <a:lvl7pPr lvl="6"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7pPr>
            <a:lvl8pPr lvl="7"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8pPr>
            <a:lvl9pPr lvl="8"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9pPr>
          </a:lstStyle>
          <a:p/>
        </p:txBody>
      </p:sp>
      <p:sp>
        <p:nvSpPr>
          <p:cNvPr id="23" name="Google Shape;2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24" name="Google Shape;24;p10"/>
          <p:cNvPicPr preferRelativeResize="0"/>
          <p:nvPr/>
        </p:nvPicPr>
        <p:blipFill rotWithShape="1">
          <a:blip r:embed="rId2">
            <a:alphaModFix/>
          </a:blip>
          <a:srcRect b="0" l="0" r="0" t="0"/>
          <a:stretch/>
        </p:blipFill>
        <p:spPr>
          <a:xfrm>
            <a:off x="76206" y="4494612"/>
            <a:ext cx="598309" cy="5727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DS" type="twoColTx">
  <p:cSld name="TITLE_AND_TWO_COLUMNS">
    <p:spTree>
      <p:nvGrpSpPr>
        <p:cNvPr id="25" name="Shape 25"/>
        <p:cNvGrpSpPr/>
        <p:nvPr/>
      </p:nvGrpSpPr>
      <p:grpSpPr>
        <a:xfrm>
          <a:off x="0" y="0"/>
          <a:ext cx="0" cy="0"/>
          <a:chOff x="0" y="0"/>
          <a:chExt cx="0" cy="0"/>
        </a:xfrm>
      </p:grpSpPr>
      <p:sp>
        <p:nvSpPr>
          <p:cNvPr id="26" name="Google Shape;26;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7" name="Google Shape;27;p1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04800" lvl="1" marL="914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28" name="Google Shape;28;p1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04800" lvl="1" marL="914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29" name="Google Shape;29;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32" name="Google Shape;32;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33" name="Google Shape;33;p12"/>
          <p:cNvPicPr preferRelativeResize="0"/>
          <p:nvPr/>
        </p:nvPicPr>
        <p:blipFill rotWithShape="1">
          <a:blip r:embed="rId2">
            <a:alphaModFix/>
          </a:blip>
          <a:srcRect b="0" l="0" r="0" t="0"/>
          <a:stretch/>
        </p:blipFill>
        <p:spPr>
          <a:xfrm>
            <a:off x="76206" y="4494612"/>
            <a:ext cx="598309" cy="5727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1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9pPr>
          </a:lstStyle>
          <a:p/>
        </p:txBody>
      </p:sp>
      <p:sp>
        <p:nvSpPr>
          <p:cNvPr id="36" name="Google Shape;36;p1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algn="l">
              <a:lnSpc>
                <a:spcPct val="115000"/>
              </a:lnSpc>
              <a:spcBef>
                <a:spcPts val="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1pPr>
            <a:lvl2pPr indent="-304800" lvl="1" marL="914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37" name="Google Shape;37;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sp>
        <p:nvSpPr>
          <p:cNvPr id="39" name="Google Shape;39;p1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9pPr>
          </a:lstStyle>
          <a:p/>
        </p:txBody>
      </p:sp>
      <p:sp>
        <p:nvSpPr>
          <p:cNvPr id="40" name="Google Shape;40;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1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1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1pPr>
            <a:lvl2pPr lvl="1"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2pPr>
            <a:lvl3pPr lvl="2"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3pPr>
            <a:lvl4pPr lvl="3"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4pPr>
            <a:lvl5pPr lvl="4"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5pPr>
            <a:lvl6pPr lvl="5"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6pPr>
            <a:lvl7pPr lvl="6"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7pPr>
            <a:lvl8pPr lvl="7"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8pPr>
            <a:lvl9pPr lvl="8"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9pPr>
          </a:lstStyle>
          <a:p/>
        </p:txBody>
      </p:sp>
      <p:sp>
        <p:nvSpPr>
          <p:cNvPr id="44" name="Google Shape;44;p1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9pPr>
          </a:lstStyle>
          <a:p/>
        </p:txBody>
      </p:sp>
      <p:sp>
        <p:nvSpPr>
          <p:cNvPr id="45" name="Google Shape;45;p1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marR="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46" name="Google Shape;46;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 name="Shape 47"/>
        <p:cNvGrpSpPr/>
        <p:nvPr/>
      </p:nvGrpSpPr>
      <p:grpSpPr>
        <a:xfrm>
          <a:off x="0" y="0"/>
          <a:ext cx="0" cy="0"/>
          <a:chOff x="0" y="0"/>
          <a:chExt cx="0" cy="0"/>
        </a:xfrm>
      </p:grpSpPr>
      <p:sp>
        <p:nvSpPr>
          <p:cNvPr id="48" name="Google Shape;48;p1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marR="0" algn="l">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stStyle>
          <a:p/>
        </p:txBody>
      </p:sp>
      <p:sp>
        <p:nvSpPr>
          <p:cNvPr id="49" name="Google Shape;49;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s3.amazonaws.com/assets.datacamp.com/blog_assets/Python_Matplotlib_Cheat_Sheet.pdf"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hyperlink" Target="http://www.pmslweb.com/the-blog/wp-content/uploads/2012/03/46-usefulness-of-fingers-in-traffic-graph.gi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hyperlink" Target="https://www.spss-tutorials.com/histogram-what-is-i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spss-tutorials.com/img/histogram-bin-width.png" TargetMode="Externa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hyperlink" Target="http://www.statmethods.net/graphs/density.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hyperlink" Target="https://chemicalstatistician.files.wordpress.com/2013/07/histogram-and-kernel-density-plot1.png?w=480&amp;h=48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hyperlink" Target="https://miro.medium.com/max/1400/1*2c21SkzJMf3frPXPAR_gZA.pn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png"/><Relationship Id="rId4" Type="http://schemas.openxmlformats.org/officeDocument/2006/relationships/image" Target="../media/image25.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0.pn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7.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1.png"/><Relationship Id="rId4" Type="http://schemas.openxmlformats.org/officeDocument/2006/relationships/image" Target="../media/image32.png"/><Relationship Id="rId5" Type="http://schemas.openxmlformats.org/officeDocument/2006/relationships/image" Target="../media/image3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2.png"/><Relationship Id="rId4" Type="http://schemas.openxmlformats.org/officeDocument/2006/relationships/image" Target="../media/image33.png"/><Relationship Id="rId5" Type="http://schemas.openxmlformats.org/officeDocument/2006/relationships/hyperlink" Target="http://i.imgur.com/2dteVjT.png"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7.png"/><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4.png"/><Relationship Id="rId4" Type="http://schemas.openxmlformats.org/officeDocument/2006/relationships/image" Target="../media/image2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9.png"/><Relationship Id="rId4" Type="http://schemas.openxmlformats.org/officeDocument/2006/relationships/image" Target="../media/image3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6.png"/><Relationship Id="rId4" Type="http://schemas.openxmlformats.org/officeDocument/2006/relationships/image" Target="../media/image4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3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www.imthatteacher.com/visualizing-theme-with-poetry/" TargetMode="External"/><Relationship Id="rId4" Type="http://schemas.openxmlformats.org/officeDocument/2006/relationships/image" Target="../media/image3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hyperlink" Target="https://manifold.net/doc/mfd9/images/eg_formats_csv01_01.pn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8.gif"/><Relationship Id="rId4" Type="http://schemas.openxmlformats.org/officeDocument/2006/relationships/hyperlink" Target="https://flowingdata.com/2017/05/02/summary-stat/"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pic>
        <p:nvPicPr>
          <p:cNvPr id="58" name="Google Shape;58;p1"/>
          <p:cNvPicPr preferRelativeResize="0"/>
          <p:nvPr/>
        </p:nvPicPr>
        <p:blipFill rotWithShape="1">
          <a:blip r:embed="rId3">
            <a:alphaModFix/>
          </a:blip>
          <a:srcRect b="0" l="0" r="0" t="0"/>
          <a:stretch/>
        </p:blipFill>
        <p:spPr>
          <a:xfrm>
            <a:off x="2298587" y="3705743"/>
            <a:ext cx="4546821" cy="960243"/>
          </a:xfrm>
          <a:prstGeom prst="rect">
            <a:avLst/>
          </a:prstGeom>
          <a:noFill/>
          <a:ln>
            <a:noFill/>
          </a:ln>
        </p:spPr>
      </p:pic>
      <p:sp>
        <p:nvSpPr>
          <p:cNvPr id="59" name="Google Shape;59;p1"/>
          <p:cNvSpPr txBox="1"/>
          <p:nvPr>
            <p:ph idx="4294967295" type="ctrTitle"/>
          </p:nvPr>
        </p:nvSpPr>
        <p:spPr>
          <a:xfrm>
            <a:off x="1018557" y="338565"/>
            <a:ext cx="7107000" cy="1302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5200"/>
              <a:buFont typeface="Arial"/>
              <a:buNone/>
            </a:pPr>
            <a:r>
              <a:rPr b="1" i="0" lang="en" sz="2400" u="none" cap="none" strike="noStrike">
                <a:solidFill>
                  <a:srgbClr val="1C4587"/>
                </a:solidFill>
                <a:latin typeface="Helvetica Neue"/>
                <a:ea typeface="Helvetica Neue"/>
                <a:cs typeface="Helvetica Neue"/>
                <a:sym typeface="Helvetica Neue"/>
              </a:rPr>
              <a:t>INFO 1998: Introduction to Machine Learning</a:t>
            </a:r>
            <a:endParaRPr b="1" i="0" sz="2400" u="none" cap="none" strike="noStrike">
              <a:solidFill>
                <a:srgbClr val="1C4587"/>
              </a:solidFill>
              <a:latin typeface="Helvetica Neue"/>
              <a:ea typeface="Helvetica Neue"/>
              <a:cs typeface="Helvetica Neue"/>
              <a:sym typeface="Helvetica Neue"/>
            </a:endParaRPr>
          </a:p>
        </p:txBody>
      </p:sp>
      <p:pic>
        <p:nvPicPr>
          <p:cNvPr id="60" name="Google Shape;60;p1"/>
          <p:cNvPicPr preferRelativeResize="0"/>
          <p:nvPr/>
        </p:nvPicPr>
        <p:blipFill>
          <a:blip r:embed="rId4">
            <a:alphaModFix/>
          </a:blip>
          <a:stretch>
            <a:fillRect/>
          </a:stretch>
        </p:blipFill>
        <p:spPr>
          <a:xfrm>
            <a:off x="3618052" y="1365475"/>
            <a:ext cx="2181325" cy="218137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Data Visualization Libraries</a:t>
            </a:r>
            <a:endParaRPr>
              <a:solidFill>
                <a:srgbClr val="1C4D99"/>
              </a:solidFill>
            </a:endParaRPr>
          </a:p>
        </p:txBody>
      </p:sp>
      <p:sp>
        <p:nvSpPr>
          <p:cNvPr id="153" name="Google Shape;153;p5"/>
          <p:cNvSpPr txBox="1"/>
          <p:nvPr/>
        </p:nvSpPr>
        <p:spPr>
          <a:xfrm>
            <a:off x="405000" y="1126300"/>
            <a:ext cx="8427300" cy="3416400"/>
          </a:xfrm>
          <a:prstGeom prst="rect">
            <a:avLst/>
          </a:prstGeom>
          <a:noFill/>
          <a:ln>
            <a:noFill/>
          </a:ln>
        </p:spPr>
        <p:txBody>
          <a:bodyPr anchorCtr="0" anchor="t" bIns="91425" lIns="91425" spcFirstLastPara="1" rIns="91425" wrap="square" tIns="91425">
            <a:noAutofit/>
          </a:bodyPr>
          <a:lstStyle/>
          <a:p>
            <a:pPr indent="-342900" lvl="0" marL="419100" marR="0" rtl="0" algn="l">
              <a:lnSpc>
                <a:spcPct val="115000"/>
              </a:lnSpc>
              <a:spcBef>
                <a:spcPts val="0"/>
              </a:spcBef>
              <a:spcAft>
                <a:spcPts val="0"/>
              </a:spcAft>
              <a:buClr>
                <a:srgbClr val="595959"/>
              </a:buClr>
              <a:buSzPts val="2400"/>
              <a:buFont typeface="Arial"/>
              <a:buChar char="•"/>
            </a:pPr>
            <a:r>
              <a:rPr b="1" i="0" lang="en" sz="2000" u="none" cap="none" strike="noStrike">
                <a:solidFill>
                  <a:srgbClr val="595959"/>
                </a:solidFill>
                <a:latin typeface="Helvetica Neue"/>
                <a:ea typeface="Helvetica Neue"/>
                <a:cs typeface="Helvetica Neue"/>
                <a:sym typeface="Helvetica Neue"/>
              </a:rPr>
              <a:t>matplotlib</a:t>
            </a:r>
            <a:endParaRPr b="1" i="0" sz="2000" u="none" cap="none" strike="noStrike">
              <a:solidFill>
                <a:srgbClr val="595959"/>
              </a:solidFill>
              <a:latin typeface="Helvetica Neue"/>
              <a:ea typeface="Helvetica Neue"/>
              <a:cs typeface="Helvetica Neue"/>
              <a:sym typeface="Helvetica Neue"/>
            </a:endParaRPr>
          </a:p>
          <a:p>
            <a:pPr indent="-342900" lvl="1" marL="876300" marR="0" rtl="0" algn="l">
              <a:lnSpc>
                <a:spcPct val="115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Python data visualization package</a:t>
            </a:r>
            <a:endParaRPr b="0" i="0" sz="2000" u="none" cap="none" strike="noStrike">
              <a:solidFill>
                <a:srgbClr val="595959"/>
              </a:solidFill>
              <a:latin typeface="Helvetica Neue"/>
              <a:ea typeface="Helvetica Neue"/>
              <a:cs typeface="Helvetica Neue"/>
              <a:sym typeface="Helvetica Neue"/>
            </a:endParaRPr>
          </a:p>
          <a:p>
            <a:pPr indent="-342900" lvl="1" marL="876300" marR="0" rtl="0" algn="l">
              <a:lnSpc>
                <a:spcPct val="115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Capable of handling most data visualization needs</a:t>
            </a:r>
            <a:endParaRPr b="0" i="0" sz="2000" u="none" cap="none" strike="noStrike">
              <a:solidFill>
                <a:srgbClr val="595959"/>
              </a:solidFill>
              <a:latin typeface="Helvetica Neue"/>
              <a:ea typeface="Helvetica Neue"/>
              <a:cs typeface="Helvetica Neue"/>
              <a:sym typeface="Helvetica Neue"/>
            </a:endParaRPr>
          </a:p>
          <a:p>
            <a:pPr indent="-342900" lvl="1" marL="876300" marR="0" rtl="0" algn="l">
              <a:lnSpc>
                <a:spcPct val="115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Simple object-oriented library inspired from MATLAB</a:t>
            </a:r>
            <a:endParaRPr b="0" i="0" sz="2000" u="none" cap="none" strike="noStrike">
              <a:solidFill>
                <a:srgbClr val="595959"/>
              </a:solidFill>
              <a:latin typeface="Helvetica Neue"/>
              <a:ea typeface="Helvetica Neue"/>
              <a:cs typeface="Helvetica Neue"/>
              <a:sym typeface="Helvetica Neue"/>
            </a:endParaRPr>
          </a:p>
          <a:p>
            <a:pPr indent="-342900" lvl="1" marL="876300" marR="0" rtl="0" algn="l">
              <a:lnSpc>
                <a:spcPct val="115000"/>
              </a:lnSpc>
              <a:spcBef>
                <a:spcPts val="0"/>
              </a:spcBef>
              <a:spcAft>
                <a:spcPts val="0"/>
              </a:spcAft>
              <a:buClr>
                <a:srgbClr val="595959"/>
              </a:buClr>
              <a:buSzPts val="2400"/>
              <a:buFont typeface="Arial"/>
              <a:buChar char="•"/>
            </a:pPr>
            <a:r>
              <a:rPr b="0" i="0" lang="en" sz="2000" u="sng" cap="none" strike="noStrike">
                <a:solidFill>
                  <a:srgbClr val="0097A7"/>
                </a:solidFill>
                <a:latin typeface="Helvetica Neue"/>
                <a:ea typeface="Helvetica Neue"/>
                <a:cs typeface="Helvetica Neue"/>
                <a:sym typeface="Helvetica Neue"/>
                <a:hlinkClick r:id="rId3">
                  <a:extLst>
                    <a:ext uri="{A12FA001-AC4F-418D-AE19-62706E023703}">
                      <ahyp:hlinkClr val="tx"/>
                    </a:ext>
                  </a:extLst>
                </a:hlinkClick>
              </a:rPr>
              <a:t>Cheatsheet</a:t>
            </a:r>
            <a:endParaRPr b="0" i="0" sz="2000" u="none" cap="none" strike="noStrike">
              <a:solidFill>
                <a:srgbClr val="595959"/>
              </a:solidFill>
              <a:latin typeface="Helvetica Neue"/>
              <a:ea typeface="Helvetica Neue"/>
              <a:cs typeface="Helvetica Neue"/>
              <a:sym typeface="Helvetica Neue"/>
            </a:endParaRPr>
          </a:p>
          <a:p>
            <a:pPr indent="-342900" lvl="0" marL="419100" marR="0" rtl="0" algn="l">
              <a:lnSpc>
                <a:spcPct val="115000"/>
              </a:lnSpc>
              <a:spcBef>
                <a:spcPts val="0"/>
              </a:spcBef>
              <a:spcAft>
                <a:spcPts val="0"/>
              </a:spcAft>
              <a:buClr>
                <a:srgbClr val="595959"/>
              </a:buClr>
              <a:buSzPts val="2400"/>
              <a:buFont typeface="Arial"/>
              <a:buChar char="•"/>
            </a:pPr>
            <a:r>
              <a:rPr b="1" i="0" lang="en" sz="2000" u="none" cap="none" strike="noStrike">
                <a:solidFill>
                  <a:srgbClr val="595959"/>
                </a:solidFill>
                <a:latin typeface="Helvetica Neue"/>
                <a:ea typeface="Helvetica Neue"/>
                <a:cs typeface="Helvetica Neue"/>
                <a:sym typeface="Helvetica Neue"/>
              </a:rPr>
              <a:t>seaborn</a:t>
            </a:r>
            <a:endParaRPr b="1" i="0" sz="2000" u="none" cap="none" strike="noStrike">
              <a:solidFill>
                <a:srgbClr val="595959"/>
              </a:solidFill>
              <a:latin typeface="Helvetica Neue"/>
              <a:ea typeface="Helvetica Neue"/>
              <a:cs typeface="Helvetica Neue"/>
              <a:sym typeface="Helvetica Neue"/>
            </a:endParaRPr>
          </a:p>
          <a:p>
            <a:pPr indent="-342900" lvl="1" marL="876300" marR="0" rtl="0" algn="l">
              <a:lnSpc>
                <a:spcPct val="115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Another visualization package built on matplotlib</a:t>
            </a:r>
            <a:endParaRPr b="0" i="0" sz="2000" u="none" cap="none" strike="noStrike">
              <a:solidFill>
                <a:srgbClr val="595959"/>
              </a:solidFill>
              <a:latin typeface="Helvetica Neue"/>
              <a:ea typeface="Helvetica Neue"/>
              <a:cs typeface="Helvetica Neue"/>
              <a:sym typeface="Helvetica Neue"/>
            </a:endParaRPr>
          </a:p>
        </p:txBody>
      </p:sp>
      <p:sp>
        <p:nvSpPr>
          <p:cNvPr id="154" name="Google Shape;154;p5"/>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5" name="Google Shape;155;p5"/>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15901c1c0a7_0_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800"/>
              <a:buFont typeface="Arial"/>
              <a:buNone/>
            </a:pPr>
            <a:r>
              <a:rPr lang="en">
                <a:solidFill>
                  <a:srgbClr val="1C4D99"/>
                </a:solidFill>
              </a:rPr>
              <a:t>Seaborn vs Matplot</a:t>
            </a:r>
            <a:endParaRPr/>
          </a:p>
        </p:txBody>
      </p:sp>
      <p:sp>
        <p:nvSpPr>
          <p:cNvPr id="161" name="Google Shape;161;g15901c1c0a7_0_24"/>
          <p:cNvSpPr/>
          <p:nvPr/>
        </p:nvSpPr>
        <p:spPr>
          <a:xfrm>
            <a:off x="3937650" y="1017725"/>
            <a:ext cx="4389900" cy="39810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g15901c1c0a7_0_24"/>
          <p:cNvSpPr/>
          <p:nvPr/>
        </p:nvSpPr>
        <p:spPr>
          <a:xfrm>
            <a:off x="1373575" y="1103325"/>
            <a:ext cx="4389900" cy="39810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g15901c1c0a7_0_24"/>
          <p:cNvSpPr txBox="1"/>
          <p:nvPr/>
        </p:nvSpPr>
        <p:spPr>
          <a:xfrm>
            <a:off x="3056425" y="1235775"/>
            <a:ext cx="102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Seaborn</a:t>
            </a:r>
            <a:endParaRPr b="1"/>
          </a:p>
        </p:txBody>
      </p:sp>
      <p:sp>
        <p:nvSpPr>
          <p:cNvPr id="164" name="Google Shape;164;g15901c1c0a7_0_24"/>
          <p:cNvSpPr txBox="1"/>
          <p:nvPr/>
        </p:nvSpPr>
        <p:spPr>
          <a:xfrm>
            <a:off x="5763475" y="1287975"/>
            <a:ext cx="102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Matplot</a:t>
            </a:r>
            <a:endParaRPr b="1"/>
          </a:p>
        </p:txBody>
      </p:sp>
      <p:sp>
        <p:nvSpPr>
          <p:cNvPr id="165" name="Google Shape;165;g15901c1c0a7_0_24"/>
          <p:cNvSpPr txBox="1"/>
          <p:nvPr/>
        </p:nvSpPr>
        <p:spPr>
          <a:xfrm>
            <a:off x="1959425" y="1914875"/>
            <a:ext cx="2048700" cy="2986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Easier syntax</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Built for working with Pandas DF</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High level functions for more robust visualizations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Superset of matplot</a:t>
            </a:r>
            <a:endParaRPr/>
          </a:p>
          <a:p>
            <a:pPr indent="0" lvl="0" marL="0" rtl="0" algn="l">
              <a:spcBef>
                <a:spcPts val="0"/>
              </a:spcBef>
              <a:spcAft>
                <a:spcPts val="0"/>
              </a:spcAft>
              <a:buNone/>
            </a:pPr>
            <a:r>
              <a:t/>
            </a:r>
            <a:endParaRPr/>
          </a:p>
        </p:txBody>
      </p:sp>
      <p:sp>
        <p:nvSpPr>
          <p:cNvPr id="166" name="Google Shape;166;g15901c1c0a7_0_24"/>
          <p:cNvSpPr txBox="1"/>
          <p:nvPr/>
        </p:nvSpPr>
        <p:spPr>
          <a:xfrm>
            <a:off x="5718800" y="1946225"/>
            <a:ext cx="18372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Syntactically more complex</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Harder to work with for DF</a:t>
            </a:r>
            <a:endParaRPr/>
          </a:p>
          <a:p>
            <a:pPr indent="-317500" lvl="0" marL="457200" rtl="0" algn="l">
              <a:spcBef>
                <a:spcPts val="0"/>
              </a:spcBef>
              <a:spcAft>
                <a:spcPts val="0"/>
              </a:spcAft>
              <a:buSzPts val="1400"/>
              <a:buChar char="●"/>
            </a:pPr>
            <a:r>
              <a:rPr lang="en"/>
              <a:t>Use for basic graphs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67" name="Google Shape;167;g15901c1c0a7_0_24"/>
          <p:cNvSpPr txBox="1"/>
          <p:nvPr/>
        </p:nvSpPr>
        <p:spPr>
          <a:xfrm>
            <a:off x="3752075" y="2189750"/>
            <a:ext cx="2048700" cy="1262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a:t>Python libraries for data visualizations!!</a:t>
            </a:r>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gc3546f1681_0_8"/>
          <p:cNvSpPr txBox="1"/>
          <p:nvPr>
            <p:ph type="title"/>
          </p:nvPr>
        </p:nvSpPr>
        <p:spPr>
          <a:xfrm>
            <a:off x="373975" y="2285400"/>
            <a:ext cx="8520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2500">
                <a:solidFill>
                  <a:srgbClr val="1C4D99"/>
                </a:solidFill>
              </a:rPr>
              <a:t>Basic Data Visualizations</a:t>
            </a:r>
            <a:endParaRPr sz="2500">
              <a:solidFill>
                <a:srgbClr val="1C4D99"/>
              </a:solidFill>
            </a:endParaRPr>
          </a:p>
        </p:txBody>
      </p:sp>
      <p:sp>
        <p:nvSpPr>
          <p:cNvPr id="173" name="Google Shape;173;gc3546f1681_0_8"/>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4" name="Google Shape;174;gc3546f1681_0_8"/>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5" name="Google Shape;175;gc3546f1681_0_8"/>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61db77f307_0_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Bar Graph</a:t>
            </a:r>
            <a:endParaRPr>
              <a:solidFill>
                <a:srgbClr val="1C4D99"/>
              </a:solidFill>
            </a:endParaRPr>
          </a:p>
        </p:txBody>
      </p:sp>
      <p:sp>
        <p:nvSpPr>
          <p:cNvPr id="181" name="Google Shape;181;g61db77f307_0_56"/>
          <p:cNvSpPr/>
          <p:nvPr/>
        </p:nvSpPr>
        <p:spPr>
          <a:xfrm>
            <a:off x="431900" y="1195350"/>
            <a:ext cx="3861000" cy="2931600"/>
          </a:xfrm>
          <a:prstGeom prst="rect">
            <a:avLst/>
          </a:prstGeom>
          <a:noFill/>
          <a:ln>
            <a:noFill/>
          </a:ln>
        </p:spPr>
        <p:txBody>
          <a:bodyPr anchorCtr="0" anchor="ctr" bIns="91425" lIns="91425" spcFirstLastPara="1" rIns="91425" wrap="square" tIns="91425">
            <a:noAutofit/>
          </a:bodyPr>
          <a:lstStyle/>
          <a:p>
            <a:pPr indent="-342900" lvl="0" marL="419100" marR="0" rtl="0" algn="l">
              <a:lnSpc>
                <a:spcPct val="115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Represent </a:t>
            </a:r>
            <a:r>
              <a:rPr b="1" i="0" lang="en" sz="2000" u="none" cap="none" strike="noStrike">
                <a:solidFill>
                  <a:srgbClr val="595959"/>
                </a:solidFill>
                <a:latin typeface="Helvetica Neue"/>
                <a:ea typeface="Helvetica Neue"/>
                <a:cs typeface="Helvetica Neue"/>
                <a:sym typeface="Helvetica Neue"/>
              </a:rPr>
              <a:t>magnitude</a:t>
            </a:r>
            <a:r>
              <a:rPr b="0" i="0" lang="en" sz="2000" u="none" cap="none" strike="noStrike">
                <a:solidFill>
                  <a:srgbClr val="595959"/>
                </a:solidFill>
                <a:latin typeface="Helvetica Neue"/>
                <a:ea typeface="Helvetica Neue"/>
                <a:cs typeface="Helvetica Neue"/>
                <a:sym typeface="Helvetica Neue"/>
              </a:rPr>
              <a:t> or </a:t>
            </a:r>
            <a:r>
              <a:rPr b="1" i="0" lang="en" sz="2000" u="none" cap="none" strike="noStrike">
                <a:solidFill>
                  <a:srgbClr val="595959"/>
                </a:solidFill>
                <a:latin typeface="Helvetica Neue"/>
                <a:ea typeface="Helvetica Neue"/>
                <a:cs typeface="Helvetica Neue"/>
                <a:sym typeface="Helvetica Neue"/>
              </a:rPr>
              <a:t>frequency </a:t>
            </a:r>
            <a:r>
              <a:rPr b="0" i="0" lang="en" sz="2000" u="none" cap="none" strike="noStrike">
                <a:solidFill>
                  <a:srgbClr val="595959"/>
                </a:solidFill>
                <a:latin typeface="Helvetica Neue"/>
                <a:ea typeface="Helvetica Neue"/>
                <a:cs typeface="Helvetica Neue"/>
                <a:sym typeface="Helvetica Neue"/>
              </a:rPr>
              <a:t>of discrete variables</a:t>
            </a:r>
            <a:endParaRPr b="0" i="0" sz="2000" u="none" cap="none" strike="noStrike">
              <a:solidFill>
                <a:srgbClr val="595959"/>
              </a:solidFill>
              <a:latin typeface="Helvetica Neue"/>
              <a:ea typeface="Helvetica Neue"/>
              <a:cs typeface="Helvetica Neue"/>
              <a:sym typeface="Helvetica Neue"/>
            </a:endParaRPr>
          </a:p>
          <a:p>
            <a:pPr indent="-342900" lvl="0" marL="419100" marR="0" rtl="0" algn="l">
              <a:lnSpc>
                <a:spcPct val="115000"/>
              </a:lnSpc>
              <a:spcBef>
                <a:spcPts val="1200"/>
              </a:spcBef>
              <a:spcAft>
                <a:spcPts val="120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Allows us to compare features</a:t>
            </a:r>
            <a:endParaRPr b="0" i="0" sz="2000" u="none" cap="none" strike="noStrike">
              <a:solidFill>
                <a:srgbClr val="595959"/>
              </a:solidFill>
              <a:latin typeface="Helvetica Neue"/>
              <a:ea typeface="Helvetica Neue"/>
              <a:cs typeface="Helvetica Neue"/>
              <a:sym typeface="Helvetica Neue"/>
            </a:endParaRPr>
          </a:p>
        </p:txBody>
      </p:sp>
      <p:pic>
        <p:nvPicPr>
          <p:cNvPr id="182" name="Google Shape;182;g61db77f307_0_56"/>
          <p:cNvPicPr preferRelativeResize="0"/>
          <p:nvPr/>
        </p:nvPicPr>
        <p:blipFill rotWithShape="1">
          <a:blip r:embed="rId3">
            <a:alphaModFix/>
          </a:blip>
          <a:srcRect b="0" l="0" r="0" t="0"/>
          <a:stretch/>
        </p:blipFill>
        <p:spPr>
          <a:xfrm>
            <a:off x="4476025" y="1286275"/>
            <a:ext cx="4151825" cy="2931600"/>
          </a:xfrm>
          <a:prstGeom prst="rect">
            <a:avLst/>
          </a:prstGeom>
          <a:noFill/>
          <a:ln cap="flat" cmpd="sng" w="19050">
            <a:solidFill>
              <a:srgbClr val="1155CC"/>
            </a:solidFill>
            <a:prstDash val="solid"/>
            <a:round/>
            <a:headEnd len="sm" w="sm" type="none"/>
            <a:tailEnd len="sm" w="sm" type="none"/>
          </a:ln>
        </p:spPr>
      </p:pic>
      <p:sp>
        <p:nvSpPr>
          <p:cNvPr id="183" name="Google Shape;183;g61db77f307_0_56"/>
          <p:cNvSpPr txBox="1"/>
          <p:nvPr/>
        </p:nvSpPr>
        <p:spPr>
          <a:xfrm>
            <a:off x="7744405" y="4301483"/>
            <a:ext cx="881700" cy="3489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0" i="0" lang="en" sz="1050" u="sng" cap="none" strike="noStrike">
                <a:solidFill>
                  <a:srgbClr val="0097A7"/>
                </a:solidFill>
                <a:latin typeface="Arial"/>
                <a:ea typeface="Arial"/>
                <a:cs typeface="Arial"/>
                <a:sym typeface="Arial"/>
                <a:hlinkClick r:id="rId4">
                  <a:extLst>
                    <a:ext uri="{A12FA001-AC4F-418D-AE19-62706E023703}">
                      <ahyp:hlinkClr val="tx"/>
                    </a:ext>
                  </a:extLst>
                </a:hlinkClick>
              </a:rPr>
              <a:t>Source</a:t>
            </a:r>
            <a:endParaRPr b="0" i="0" sz="1050" u="none" cap="none" strike="noStrike">
              <a:solidFill>
                <a:srgbClr val="000000"/>
              </a:solidFill>
              <a:latin typeface="Arial"/>
              <a:ea typeface="Arial"/>
              <a:cs typeface="Arial"/>
              <a:sym typeface="Arial"/>
            </a:endParaRPr>
          </a:p>
        </p:txBody>
      </p:sp>
      <p:sp>
        <p:nvSpPr>
          <p:cNvPr id="184" name="Google Shape;184;g61db77f307_0_56"/>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85" name="Google Shape;185;g61db77f307_0_56"/>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86" name="Google Shape;186;g61db77f307_0_56"/>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61db77f307_0_6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Histograms</a:t>
            </a:r>
            <a:endParaRPr>
              <a:solidFill>
                <a:srgbClr val="1C4D99"/>
              </a:solidFill>
            </a:endParaRPr>
          </a:p>
        </p:txBody>
      </p:sp>
      <p:sp>
        <p:nvSpPr>
          <p:cNvPr id="192" name="Google Shape;192;g61db77f307_0_66"/>
          <p:cNvSpPr/>
          <p:nvPr/>
        </p:nvSpPr>
        <p:spPr>
          <a:xfrm>
            <a:off x="5065775" y="1281025"/>
            <a:ext cx="3585300" cy="2898300"/>
          </a:xfrm>
          <a:prstGeom prst="rect">
            <a:avLst/>
          </a:prstGeom>
          <a:noFill/>
          <a:ln>
            <a:noFill/>
          </a:ln>
        </p:spPr>
        <p:txBody>
          <a:bodyPr anchorCtr="0" anchor="ctr" bIns="91425" lIns="91425" spcFirstLastPara="1" rIns="91425" wrap="square" tIns="91425">
            <a:noAutofit/>
          </a:bodyPr>
          <a:lstStyle/>
          <a:p>
            <a:pPr indent="-342900" lvl="0" marL="419100" marR="0" rtl="0" algn="l">
              <a:lnSpc>
                <a:spcPct val="115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Used to observe </a:t>
            </a:r>
            <a:r>
              <a:rPr b="1" i="0" lang="en" sz="2000" u="none" cap="none" strike="noStrike">
                <a:solidFill>
                  <a:srgbClr val="595959"/>
                </a:solidFill>
                <a:latin typeface="Helvetica Neue"/>
                <a:ea typeface="Helvetica Neue"/>
                <a:cs typeface="Helvetica Neue"/>
                <a:sym typeface="Helvetica Neue"/>
              </a:rPr>
              <a:t>frequency distribution</a:t>
            </a:r>
            <a:r>
              <a:rPr b="0" i="0" lang="en" sz="2000" u="none" cap="none" strike="noStrike">
                <a:solidFill>
                  <a:srgbClr val="595959"/>
                </a:solidFill>
                <a:latin typeface="Helvetica Neue"/>
                <a:ea typeface="Helvetica Neue"/>
                <a:cs typeface="Helvetica Neue"/>
                <a:sym typeface="Helvetica Neue"/>
              </a:rPr>
              <a:t> of continuous variables</a:t>
            </a:r>
            <a:endParaRPr b="0" i="0" sz="2000" u="none" cap="none" strike="noStrike">
              <a:solidFill>
                <a:srgbClr val="595959"/>
              </a:solidFill>
              <a:latin typeface="Helvetica Neue"/>
              <a:ea typeface="Helvetica Neue"/>
              <a:cs typeface="Helvetica Neue"/>
              <a:sym typeface="Helvetica Neue"/>
            </a:endParaRPr>
          </a:p>
          <a:p>
            <a:pPr indent="-342900" lvl="0" marL="419100" marR="0" rtl="0" algn="l">
              <a:lnSpc>
                <a:spcPct val="115000"/>
              </a:lnSpc>
              <a:spcBef>
                <a:spcPts val="1200"/>
              </a:spcBef>
              <a:spcAft>
                <a:spcPts val="120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Data split into </a:t>
            </a:r>
            <a:r>
              <a:rPr b="1" i="0" lang="en" sz="2000" u="none" cap="none" strike="noStrike">
                <a:solidFill>
                  <a:srgbClr val="595959"/>
                </a:solidFill>
                <a:latin typeface="Helvetica Neue"/>
                <a:ea typeface="Helvetica Neue"/>
                <a:cs typeface="Helvetica Neue"/>
                <a:sym typeface="Helvetica Neue"/>
              </a:rPr>
              <a:t>bins</a:t>
            </a:r>
            <a:endParaRPr b="1" i="0" sz="2000" u="none" cap="none" strike="noStrike">
              <a:solidFill>
                <a:srgbClr val="595959"/>
              </a:solidFill>
              <a:latin typeface="Helvetica Neue"/>
              <a:ea typeface="Helvetica Neue"/>
              <a:cs typeface="Helvetica Neue"/>
              <a:sym typeface="Helvetica Neue"/>
            </a:endParaRPr>
          </a:p>
        </p:txBody>
      </p:sp>
      <p:pic>
        <p:nvPicPr>
          <p:cNvPr id="193" name="Google Shape;193;g61db77f307_0_66"/>
          <p:cNvPicPr preferRelativeResize="0"/>
          <p:nvPr/>
        </p:nvPicPr>
        <p:blipFill rotWithShape="1">
          <a:blip r:embed="rId3">
            <a:alphaModFix/>
          </a:blip>
          <a:srcRect b="0" l="0" r="0" t="0"/>
          <a:stretch/>
        </p:blipFill>
        <p:spPr>
          <a:xfrm>
            <a:off x="311700" y="1221525"/>
            <a:ext cx="4733800" cy="2957800"/>
          </a:xfrm>
          <a:prstGeom prst="rect">
            <a:avLst/>
          </a:prstGeom>
          <a:noFill/>
          <a:ln>
            <a:noFill/>
          </a:ln>
        </p:spPr>
      </p:pic>
      <p:sp>
        <p:nvSpPr>
          <p:cNvPr id="194" name="Google Shape;194;g61db77f307_0_66"/>
          <p:cNvSpPr txBox="1"/>
          <p:nvPr/>
        </p:nvSpPr>
        <p:spPr>
          <a:xfrm>
            <a:off x="3952525" y="4050525"/>
            <a:ext cx="882600" cy="3663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0" i="0" lang="en" sz="1100" u="sng" cap="none" strike="noStrike">
                <a:solidFill>
                  <a:srgbClr val="0097A7"/>
                </a:solidFill>
                <a:latin typeface="Arial"/>
                <a:ea typeface="Arial"/>
                <a:cs typeface="Arial"/>
                <a:sym typeface="Arial"/>
                <a:hlinkClick r:id="rId4">
                  <a:extLst>
                    <a:ext uri="{A12FA001-AC4F-418D-AE19-62706E023703}">
                      <ahyp:hlinkClr val="tx"/>
                    </a:ext>
                  </a:extLst>
                </a:hlinkClick>
              </a:rPr>
              <a:t>Source</a:t>
            </a:r>
            <a:endParaRPr b="0" i="0" sz="1100" u="none" cap="none" strike="noStrike">
              <a:solidFill>
                <a:srgbClr val="000000"/>
              </a:solidFill>
              <a:latin typeface="Arial"/>
              <a:ea typeface="Arial"/>
              <a:cs typeface="Arial"/>
              <a:sym typeface="Arial"/>
            </a:endParaRPr>
          </a:p>
        </p:txBody>
      </p:sp>
      <p:sp>
        <p:nvSpPr>
          <p:cNvPr id="195" name="Google Shape;195;g61db77f307_0_66"/>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6" name="Google Shape;196;g61db77f307_0_66"/>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7" name="Google Shape;197;g61db77f307_0_66"/>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g61db77f307_0_7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D509E"/>
                </a:solidFill>
              </a:rPr>
              <a:t>Histograms: Different Bin Sizes</a:t>
            </a:r>
            <a:endParaRPr>
              <a:solidFill>
                <a:srgbClr val="1D509E"/>
              </a:solidFill>
            </a:endParaRPr>
          </a:p>
        </p:txBody>
      </p:sp>
      <p:sp>
        <p:nvSpPr>
          <p:cNvPr id="203" name="Google Shape;203;g61db77f307_0_76"/>
          <p:cNvSpPr txBox="1"/>
          <p:nvPr/>
        </p:nvSpPr>
        <p:spPr>
          <a:xfrm>
            <a:off x="7255916" y="4636624"/>
            <a:ext cx="882600" cy="36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100" u="sng" cap="none" strike="noStrike">
                <a:solidFill>
                  <a:srgbClr val="0097A7"/>
                </a:solidFill>
                <a:latin typeface="Arial"/>
                <a:ea typeface="Arial"/>
                <a:cs typeface="Arial"/>
                <a:sym typeface="Arial"/>
                <a:hlinkClick r:id="rId3">
                  <a:extLst>
                    <a:ext uri="{A12FA001-AC4F-418D-AE19-62706E023703}">
                      <ahyp:hlinkClr val="tx"/>
                    </a:ext>
                  </a:extLst>
                </a:hlinkClick>
              </a:rPr>
              <a:t>Source</a:t>
            </a:r>
            <a:endParaRPr b="0" i="0" sz="1100" u="none" cap="none" strike="noStrike">
              <a:solidFill>
                <a:srgbClr val="000000"/>
              </a:solidFill>
              <a:latin typeface="Arial"/>
              <a:ea typeface="Arial"/>
              <a:cs typeface="Arial"/>
              <a:sym typeface="Arial"/>
            </a:endParaRPr>
          </a:p>
        </p:txBody>
      </p:sp>
      <p:pic>
        <p:nvPicPr>
          <p:cNvPr id="204" name="Google Shape;204;g61db77f307_0_76"/>
          <p:cNvPicPr preferRelativeResize="0"/>
          <p:nvPr/>
        </p:nvPicPr>
        <p:blipFill rotWithShape="1">
          <a:blip r:embed="rId4">
            <a:alphaModFix/>
          </a:blip>
          <a:srcRect b="0" l="0" r="0" t="0"/>
          <a:stretch/>
        </p:blipFill>
        <p:spPr>
          <a:xfrm>
            <a:off x="960625" y="1069450"/>
            <a:ext cx="7021401" cy="3510700"/>
          </a:xfrm>
          <a:prstGeom prst="rect">
            <a:avLst/>
          </a:prstGeom>
          <a:noFill/>
          <a:ln>
            <a:noFill/>
          </a:ln>
        </p:spPr>
      </p:pic>
      <p:sp>
        <p:nvSpPr>
          <p:cNvPr id="205" name="Google Shape;205;g61db77f307_0_76"/>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6" name="Google Shape;206;g61db77f307_0_76"/>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7" name="Google Shape;207;g61db77f307_0_76"/>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61db77f307_0_8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Density Plot</a:t>
            </a:r>
            <a:endParaRPr>
              <a:solidFill>
                <a:srgbClr val="1C4D99"/>
              </a:solidFill>
            </a:endParaRPr>
          </a:p>
        </p:txBody>
      </p:sp>
      <p:sp>
        <p:nvSpPr>
          <p:cNvPr id="213" name="Google Shape;213;g61db77f307_0_84"/>
          <p:cNvSpPr txBox="1"/>
          <p:nvPr/>
        </p:nvSpPr>
        <p:spPr>
          <a:xfrm>
            <a:off x="4057225" y="1139100"/>
            <a:ext cx="4476300" cy="3235500"/>
          </a:xfrm>
          <a:prstGeom prst="rect">
            <a:avLst/>
          </a:prstGeom>
          <a:noFill/>
          <a:ln>
            <a:noFill/>
          </a:ln>
        </p:spPr>
        <p:txBody>
          <a:bodyPr anchorCtr="0" anchor="ctr" bIns="91425" lIns="91425" spcFirstLastPara="1" rIns="91425" wrap="square" tIns="91425">
            <a:noAutofit/>
          </a:bodyPr>
          <a:lstStyle/>
          <a:p>
            <a:pPr indent="0" lvl="0" marL="76200" marR="0" rtl="0" algn="l">
              <a:lnSpc>
                <a:spcPct val="115000"/>
              </a:lnSpc>
              <a:spcBef>
                <a:spcPts val="1000"/>
              </a:spcBef>
              <a:spcAft>
                <a:spcPts val="0"/>
              </a:spcAft>
              <a:buClr>
                <a:srgbClr val="000000"/>
              </a:buClr>
              <a:buSzPts val="2000"/>
              <a:buFont typeface="Arial"/>
              <a:buNone/>
            </a:pPr>
            <a:r>
              <a:rPr b="0" i="0" lang="en" sz="2000" u="none" cap="none" strike="noStrike">
                <a:solidFill>
                  <a:srgbClr val="595959"/>
                </a:solidFill>
                <a:latin typeface="Helvetica Neue"/>
                <a:ea typeface="Helvetica Neue"/>
                <a:cs typeface="Helvetica Neue"/>
                <a:sym typeface="Helvetica Neue"/>
              </a:rPr>
              <a:t>Like a histogram, but </a:t>
            </a:r>
            <a:r>
              <a:rPr b="1" i="0" lang="en" sz="2000" u="none" cap="none" strike="noStrike">
                <a:solidFill>
                  <a:srgbClr val="595959"/>
                </a:solidFill>
                <a:latin typeface="Helvetica Neue"/>
                <a:ea typeface="Helvetica Neue"/>
                <a:cs typeface="Helvetica Neue"/>
                <a:sym typeface="Helvetica Neue"/>
              </a:rPr>
              <a:t>smooths</a:t>
            </a:r>
            <a:r>
              <a:rPr b="0" i="0" lang="en" sz="2000" u="none" cap="none" strike="noStrike">
                <a:solidFill>
                  <a:srgbClr val="595959"/>
                </a:solidFill>
                <a:latin typeface="Helvetica Neue"/>
                <a:ea typeface="Helvetica Neue"/>
                <a:cs typeface="Helvetica Neue"/>
                <a:sym typeface="Helvetica Neue"/>
              </a:rPr>
              <a:t> the shape of the distribution</a:t>
            </a:r>
            <a:endParaRPr b="0" i="0" sz="1400" u="none" cap="none" strike="noStrike">
              <a:solidFill>
                <a:srgbClr val="000000"/>
              </a:solidFill>
              <a:latin typeface="Helvetica Neue"/>
              <a:ea typeface="Helvetica Neue"/>
              <a:cs typeface="Helvetica Neue"/>
              <a:sym typeface="Helvetica Neue"/>
            </a:endParaRPr>
          </a:p>
          <a:p>
            <a:pPr indent="-184150" lvl="0" marL="285750" marR="0" rtl="0" algn="l">
              <a:lnSpc>
                <a:spcPct val="115000"/>
              </a:lnSpc>
              <a:spcBef>
                <a:spcPts val="1000"/>
              </a:spcBef>
              <a:spcAft>
                <a:spcPts val="1600"/>
              </a:spcAft>
              <a:buClr>
                <a:srgbClr val="000000"/>
              </a:buClr>
              <a:buSzPts val="1600"/>
              <a:buFont typeface="Arial"/>
              <a:buNone/>
            </a:pPr>
            <a:r>
              <a:t/>
            </a:r>
            <a:endParaRPr b="0" i="0" sz="1600" u="none" cap="none" strike="noStrike">
              <a:solidFill>
                <a:srgbClr val="595959"/>
              </a:solidFill>
              <a:latin typeface="Helvetica Neue"/>
              <a:ea typeface="Helvetica Neue"/>
              <a:cs typeface="Helvetica Neue"/>
              <a:sym typeface="Helvetica Neue"/>
            </a:endParaRPr>
          </a:p>
        </p:txBody>
      </p:sp>
      <p:pic>
        <p:nvPicPr>
          <p:cNvPr id="214" name="Google Shape;214;g61db77f307_0_84"/>
          <p:cNvPicPr preferRelativeResize="0"/>
          <p:nvPr/>
        </p:nvPicPr>
        <p:blipFill rotWithShape="1">
          <a:blip r:embed="rId3">
            <a:alphaModFix/>
          </a:blip>
          <a:srcRect b="0" l="0" r="0" t="0"/>
          <a:stretch/>
        </p:blipFill>
        <p:spPr>
          <a:xfrm>
            <a:off x="427325" y="1152475"/>
            <a:ext cx="3368125" cy="3145825"/>
          </a:xfrm>
          <a:prstGeom prst="rect">
            <a:avLst/>
          </a:prstGeom>
          <a:noFill/>
          <a:ln>
            <a:noFill/>
          </a:ln>
        </p:spPr>
      </p:pic>
      <p:sp>
        <p:nvSpPr>
          <p:cNvPr id="215" name="Google Shape;215;g61db77f307_0_84"/>
          <p:cNvSpPr txBox="1"/>
          <p:nvPr/>
        </p:nvSpPr>
        <p:spPr>
          <a:xfrm>
            <a:off x="7851375" y="4495975"/>
            <a:ext cx="865200" cy="375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sng" cap="none" strike="noStrike">
                <a:solidFill>
                  <a:srgbClr val="0097A7"/>
                </a:solidFill>
                <a:latin typeface="Arial"/>
                <a:ea typeface="Arial"/>
                <a:cs typeface="Arial"/>
                <a:sym typeface="Arial"/>
                <a:hlinkClick r:id="rId4">
                  <a:extLst>
                    <a:ext uri="{A12FA001-AC4F-418D-AE19-62706E023703}">
                      <ahyp:hlinkClr val="tx"/>
                    </a:ext>
                  </a:extLst>
                </a:hlinkClick>
              </a:rPr>
              <a:t>Source</a:t>
            </a:r>
            <a:endParaRPr b="0" i="0" sz="1400" u="none" cap="none" strike="noStrike">
              <a:solidFill>
                <a:srgbClr val="000000"/>
              </a:solidFill>
              <a:latin typeface="Arial"/>
              <a:ea typeface="Arial"/>
              <a:cs typeface="Arial"/>
              <a:sym typeface="Arial"/>
            </a:endParaRPr>
          </a:p>
        </p:txBody>
      </p:sp>
      <p:sp>
        <p:nvSpPr>
          <p:cNvPr id="216" name="Google Shape;216;g61db77f307_0_84"/>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7" name="Google Shape;217;g61db77f307_0_84"/>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8" name="Google Shape;218;g61db77f307_0_84"/>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g61db77f307_0_1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Histogram vs Density Plot</a:t>
            </a:r>
            <a:endParaRPr>
              <a:solidFill>
                <a:srgbClr val="1C4D99"/>
              </a:solidFill>
            </a:endParaRPr>
          </a:p>
        </p:txBody>
      </p:sp>
      <p:pic>
        <p:nvPicPr>
          <p:cNvPr id="224" name="Google Shape;224;g61db77f307_0_150"/>
          <p:cNvPicPr preferRelativeResize="0"/>
          <p:nvPr/>
        </p:nvPicPr>
        <p:blipFill rotWithShape="1">
          <a:blip r:embed="rId3">
            <a:alphaModFix/>
          </a:blip>
          <a:srcRect b="0" l="0" r="0" t="0"/>
          <a:stretch/>
        </p:blipFill>
        <p:spPr>
          <a:xfrm>
            <a:off x="1904250" y="1017725"/>
            <a:ext cx="5141600" cy="3597350"/>
          </a:xfrm>
          <a:prstGeom prst="rect">
            <a:avLst/>
          </a:prstGeom>
          <a:noFill/>
          <a:ln cap="flat" cmpd="sng" w="19050">
            <a:solidFill>
              <a:srgbClr val="0097A7"/>
            </a:solidFill>
            <a:prstDash val="solid"/>
            <a:round/>
            <a:headEnd len="sm" w="sm" type="none"/>
            <a:tailEnd len="sm" w="sm" type="none"/>
          </a:ln>
        </p:spPr>
      </p:pic>
      <p:sp>
        <p:nvSpPr>
          <p:cNvPr id="225" name="Google Shape;225;g61db77f307_0_150"/>
          <p:cNvSpPr txBox="1"/>
          <p:nvPr/>
        </p:nvSpPr>
        <p:spPr>
          <a:xfrm>
            <a:off x="6575000" y="4615075"/>
            <a:ext cx="941700" cy="330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050" u="sng" cap="none" strike="noStrike">
                <a:solidFill>
                  <a:srgbClr val="0097A7"/>
                </a:solidFill>
                <a:latin typeface="Arial"/>
                <a:ea typeface="Arial"/>
                <a:cs typeface="Arial"/>
                <a:sym typeface="Arial"/>
                <a:hlinkClick r:id="rId4">
                  <a:extLst>
                    <a:ext uri="{A12FA001-AC4F-418D-AE19-62706E023703}">
                      <ahyp:hlinkClr val="tx"/>
                    </a:ext>
                  </a:extLst>
                </a:hlinkClick>
              </a:rPr>
              <a:t>Source</a:t>
            </a:r>
            <a:endParaRPr b="0" i="0" sz="1050" u="none" cap="none" strike="noStrike">
              <a:solidFill>
                <a:srgbClr val="000000"/>
              </a:solidFill>
              <a:latin typeface="Arial"/>
              <a:ea typeface="Arial"/>
              <a:cs typeface="Arial"/>
              <a:sym typeface="Arial"/>
            </a:endParaRPr>
          </a:p>
        </p:txBody>
      </p:sp>
      <p:sp>
        <p:nvSpPr>
          <p:cNvPr id="226" name="Google Shape;226;g61db77f307_0_150"/>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7" name="Google Shape;227;g61db77f307_0_150"/>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8" name="Google Shape;228;g61db77f307_0_150"/>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Boxplot (a.k.a box and whisker plot)</a:t>
            </a:r>
            <a:endParaRPr>
              <a:solidFill>
                <a:srgbClr val="1C4D99"/>
              </a:solidFill>
            </a:endParaRPr>
          </a:p>
        </p:txBody>
      </p:sp>
      <p:sp>
        <p:nvSpPr>
          <p:cNvPr id="234" name="Google Shape;234;p20"/>
          <p:cNvSpPr txBox="1"/>
          <p:nvPr/>
        </p:nvSpPr>
        <p:spPr>
          <a:xfrm>
            <a:off x="311700" y="610625"/>
            <a:ext cx="8668200" cy="1992300"/>
          </a:xfrm>
          <a:prstGeom prst="rect">
            <a:avLst/>
          </a:prstGeom>
          <a:noFill/>
          <a:ln>
            <a:noFill/>
          </a:ln>
        </p:spPr>
        <p:txBody>
          <a:bodyPr anchorCtr="0" anchor="ctr" bIns="91425" lIns="91425" spcFirstLastPara="1" rIns="91425" wrap="square" tIns="91425">
            <a:noAutofit/>
          </a:bodyPr>
          <a:lstStyle/>
          <a:p>
            <a:pPr indent="-355600" lvl="0" marL="457200" marR="0" rtl="0" algn="l">
              <a:lnSpc>
                <a:spcPct val="100000"/>
              </a:lnSpc>
              <a:spcBef>
                <a:spcPts val="0"/>
              </a:spcBef>
              <a:spcAft>
                <a:spcPts val="0"/>
              </a:spcAft>
              <a:buClr>
                <a:srgbClr val="595959"/>
              </a:buClr>
              <a:buSzPts val="2000"/>
              <a:buFont typeface="Helvetica Neue"/>
              <a:buChar char="•"/>
            </a:pPr>
            <a:r>
              <a:rPr b="0" i="0" lang="en" sz="2000" u="none" cap="none" strike="noStrike">
                <a:solidFill>
                  <a:srgbClr val="595959"/>
                </a:solidFill>
                <a:latin typeface="Helvetica Neue"/>
                <a:ea typeface="Helvetica Neue"/>
                <a:cs typeface="Helvetica Neue"/>
                <a:sym typeface="Helvetica Neue"/>
              </a:rPr>
              <a:t>Summary of data</a:t>
            </a:r>
            <a:endParaRPr b="0" i="0" sz="2000" u="none" cap="none" strike="noStrike">
              <a:solidFill>
                <a:srgbClr val="595959"/>
              </a:solidFill>
              <a:latin typeface="Helvetica Neue"/>
              <a:ea typeface="Helvetica Neue"/>
              <a:cs typeface="Helvetica Neue"/>
              <a:sym typeface="Helvetica Neue"/>
            </a:endParaRPr>
          </a:p>
          <a:p>
            <a:pPr indent="-355600" lvl="0" marL="457200" marR="0" rtl="0" algn="l">
              <a:lnSpc>
                <a:spcPct val="100000"/>
              </a:lnSpc>
              <a:spcBef>
                <a:spcPts val="0"/>
              </a:spcBef>
              <a:spcAft>
                <a:spcPts val="0"/>
              </a:spcAft>
              <a:buClr>
                <a:srgbClr val="595959"/>
              </a:buClr>
              <a:buSzPts val="2000"/>
              <a:buFont typeface="Helvetica Neue"/>
              <a:buChar char="•"/>
            </a:pPr>
            <a:r>
              <a:rPr b="0" i="0" lang="en" sz="2000" u="none" cap="none" strike="noStrike">
                <a:solidFill>
                  <a:srgbClr val="595959"/>
                </a:solidFill>
                <a:latin typeface="Helvetica Neue"/>
                <a:ea typeface="Helvetica Neue"/>
                <a:cs typeface="Helvetica Neue"/>
                <a:sym typeface="Helvetica Neue"/>
              </a:rPr>
              <a:t>Shows </a:t>
            </a:r>
            <a:r>
              <a:rPr b="1" i="0" lang="en" sz="2000" u="none" cap="none" strike="noStrike">
                <a:solidFill>
                  <a:srgbClr val="595959"/>
                </a:solidFill>
                <a:latin typeface="Helvetica Neue"/>
                <a:ea typeface="Helvetica Neue"/>
                <a:cs typeface="Helvetica Neue"/>
                <a:sym typeface="Helvetica Neue"/>
              </a:rPr>
              <a:t>spread</a:t>
            </a:r>
            <a:r>
              <a:rPr b="0" i="0" lang="en" sz="2000" u="none" cap="none" strike="noStrike">
                <a:solidFill>
                  <a:srgbClr val="595959"/>
                </a:solidFill>
                <a:latin typeface="Helvetica Neue"/>
                <a:ea typeface="Helvetica Neue"/>
                <a:cs typeface="Helvetica Neue"/>
                <a:sym typeface="Helvetica Neue"/>
              </a:rPr>
              <a:t> of data</a:t>
            </a:r>
            <a:endParaRPr b="0" i="0" sz="2000" u="none" cap="none" strike="noStrike">
              <a:solidFill>
                <a:srgbClr val="595959"/>
              </a:solidFill>
              <a:latin typeface="Helvetica Neue"/>
              <a:ea typeface="Helvetica Neue"/>
              <a:cs typeface="Helvetica Neue"/>
              <a:sym typeface="Helvetica Neue"/>
            </a:endParaRPr>
          </a:p>
          <a:p>
            <a:pPr indent="-355600" lvl="0" marL="457200" marR="0" rtl="0" algn="l">
              <a:lnSpc>
                <a:spcPct val="100000"/>
              </a:lnSpc>
              <a:spcBef>
                <a:spcPts val="0"/>
              </a:spcBef>
              <a:spcAft>
                <a:spcPts val="0"/>
              </a:spcAft>
              <a:buClr>
                <a:srgbClr val="595959"/>
              </a:buClr>
              <a:buSzPts val="2000"/>
              <a:buFont typeface="Helvetica Neue"/>
              <a:buChar char="•"/>
            </a:pPr>
            <a:r>
              <a:rPr b="0" i="0" lang="en" sz="2000" u="none" cap="none" strike="noStrike">
                <a:solidFill>
                  <a:srgbClr val="595959"/>
                </a:solidFill>
                <a:latin typeface="Helvetica Neue"/>
                <a:ea typeface="Helvetica Neue"/>
                <a:cs typeface="Helvetica Neue"/>
                <a:sym typeface="Helvetica Neue"/>
              </a:rPr>
              <a:t>Gives range, interquartile range, median, and outlier information</a:t>
            </a:r>
            <a:endParaRPr b="0" i="0" sz="2000" u="none" cap="none" strike="noStrike">
              <a:solidFill>
                <a:srgbClr val="000000"/>
              </a:solidFill>
              <a:latin typeface="Helvetica Neue"/>
              <a:ea typeface="Helvetica Neue"/>
              <a:cs typeface="Helvetica Neue"/>
              <a:sym typeface="Helvetica Neue"/>
            </a:endParaRPr>
          </a:p>
          <a:p>
            <a:pPr indent="-184150" lvl="0" marL="285750" marR="0" rtl="0" algn="l">
              <a:lnSpc>
                <a:spcPct val="115000"/>
              </a:lnSpc>
              <a:spcBef>
                <a:spcPts val="1200"/>
              </a:spcBef>
              <a:spcAft>
                <a:spcPts val="1600"/>
              </a:spcAft>
              <a:buClr>
                <a:srgbClr val="000000"/>
              </a:buClr>
              <a:buSzPts val="1600"/>
              <a:buFont typeface="Arial"/>
              <a:buNone/>
            </a:pPr>
            <a:r>
              <a:t/>
            </a:r>
            <a:endParaRPr b="0" i="0" sz="1600" u="none" cap="none" strike="noStrike">
              <a:solidFill>
                <a:srgbClr val="595959"/>
              </a:solidFill>
              <a:latin typeface="Helvetica Neue"/>
              <a:ea typeface="Helvetica Neue"/>
              <a:cs typeface="Helvetica Neue"/>
              <a:sym typeface="Helvetica Neue"/>
            </a:endParaRPr>
          </a:p>
        </p:txBody>
      </p:sp>
      <p:sp>
        <p:nvSpPr>
          <p:cNvPr id="235" name="Google Shape;235;p20"/>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6" name="Google Shape;236;p20"/>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7" name="Google Shape;237;p20"/>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38" name="Google Shape;238;p20"/>
          <p:cNvPicPr preferRelativeResize="0"/>
          <p:nvPr/>
        </p:nvPicPr>
        <p:blipFill rotWithShape="1">
          <a:blip r:embed="rId3">
            <a:alphaModFix/>
          </a:blip>
          <a:srcRect b="0" l="0" r="0" t="0"/>
          <a:stretch/>
        </p:blipFill>
        <p:spPr>
          <a:xfrm>
            <a:off x="1779650" y="1884974"/>
            <a:ext cx="5895176" cy="2947602"/>
          </a:xfrm>
          <a:prstGeom prst="rect">
            <a:avLst/>
          </a:prstGeom>
          <a:noFill/>
          <a:ln>
            <a:noFill/>
          </a:ln>
        </p:spPr>
      </p:pic>
      <p:sp>
        <p:nvSpPr>
          <p:cNvPr id="239" name="Google Shape;239;p20"/>
          <p:cNvSpPr txBox="1"/>
          <p:nvPr/>
        </p:nvSpPr>
        <p:spPr>
          <a:xfrm>
            <a:off x="7735550" y="4049500"/>
            <a:ext cx="825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sng" cap="none" strike="noStrike">
                <a:solidFill>
                  <a:schemeClr val="hlink"/>
                </a:solidFill>
                <a:latin typeface="Arial"/>
                <a:ea typeface="Arial"/>
                <a:cs typeface="Arial"/>
                <a:sym typeface="Arial"/>
                <a:hlinkClick r:id="rId4"/>
              </a:rPr>
              <a:t>Source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g61db77f307_0_18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Violin Plot</a:t>
            </a:r>
            <a:endParaRPr>
              <a:solidFill>
                <a:srgbClr val="1C4D99"/>
              </a:solidFill>
            </a:endParaRPr>
          </a:p>
        </p:txBody>
      </p:sp>
      <p:sp>
        <p:nvSpPr>
          <p:cNvPr id="245" name="Google Shape;245;g61db77f307_0_185"/>
          <p:cNvSpPr txBox="1"/>
          <p:nvPr/>
        </p:nvSpPr>
        <p:spPr>
          <a:xfrm>
            <a:off x="390225" y="1152475"/>
            <a:ext cx="4280700" cy="3262500"/>
          </a:xfrm>
          <a:prstGeom prst="rect">
            <a:avLst/>
          </a:prstGeom>
          <a:noFill/>
          <a:ln>
            <a:noFill/>
          </a:ln>
        </p:spPr>
        <p:txBody>
          <a:bodyPr anchorCtr="0" anchor="ctr" bIns="91425" lIns="91425" spcFirstLastPara="1" rIns="91425" wrap="square" tIns="91425">
            <a:noAutofit/>
          </a:bodyPr>
          <a:lstStyle/>
          <a:p>
            <a:pPr indent="-215900" lvl="0" marL="342900" marR="0" rtl="0" algn="l">
              <a:lnSpc>
                <a:spcPct val="115000"/>
              </a:lnSpc>
              <a:spcBef>
                <a:spcPts val="0"/>
              </a:spcBef>
              <a:spcAft>
                <a:spcPts val="0"/>
              </a:spcAft>
              <a:buClr>
                <a:srgbClr val="000000"/>
              </a:buClr>
              <a:buSzPts val="2000"/>
              <a:buFont typeface="Arial"/>
              <a:buNone/>
            </a:pPr>
            <a:r>
              <a:t/>
            </a:r>
            <a:endParaRPr b="0" i="0" sz="2000" u="none" cap="none" strike="noStrike">
              <a:solidFill>
                <a:srgbClr val="595959"/>
              </a:solidFill>
              <a:latin typeface="Helvetica Neue"/>
              <a:ea typeface="Helvetica Neue"/>
              <a:cs typeface="Helvetica Neue"/>
              <a:sym typeface="Helvetica Neue"/>
            </a:endParaRPr>
          </a:p>
          <a:p>
            <a:pPr indent="-342900" lvl="0" marL="419100" marR="0" rtl="0" algn="l">
              <a:lnSpc>
                <a:spcPct val="115000"/>
              </a:lnSpc>
              <a:spcBef>
                <a:spcPts val="100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Combination of </a:t>
            </a:r>
            <a:r>
              <a:rPr b="1" i="0" lang="en" sz="2000" u="none" cap="none" strike="noStrike">
                <a:solidFill>
                  <a:srgbClr val="595959"/>
                </a:solidFill>
                <a:latin typeface="Helvetica Neue"/>
                <a:ea typeface="Helvetica Neue"/>
                <a:cs typeface="Helvetica Neue"/>
                <a:sym typeface="Helvetica Neue"/>
              </a:rPr>
              <a:t>boxplot</a:t>
            </a:r>
            <a:r>
              <a:rPr b="0" i="0" lang="en" sz="2000" u="none" cap="none" strike="noStrike">
                <a:solidFill>
                  <a:srgbClr val="595959"/>
                </a:solidFill>
                <a:latin typeface="Helvetica Neue"/>
                <a:ea typeface="Helvetica Neue"/>
                <a:cs typeface="Helvetica Neue"/>
                <a:sym typeface="Helvetica Neue"/>
              </a:rPr>
              <a:t> and </a:t>
            </a:r>
            <a:r>
              <a:rPr b="1" i="0" lang="en" sz="2000" u="none" cap="none" strike="noStrike">
                <a:solidFill>
                  <a:srgbClr val="595959"/>
                </a:solidFill>
                <a:latin typeface="Helvetica Neue"/>
                <a:ea typeface="Helvetica Neue"/>
                <a:cs typeface="Helvetica Neue"/>
                <a:sym typeface="Helvetica Neue"/>
              </a:rPr>
              <a:t>density plot</a:t>
            </a:r>
            <a:r>
              <a:rPr b="0" i="0" lang="en" sz="2000" u="none" cap="none" strike="noStrike">
                <a:solidFill>
                  <a:srgbClr val="595959"/>
                </a:solidFill>
                <a:latin typeface="Helvetica Neue"/>
                <a:ea typeface="Helvetica Neue"/>
                <a:cs typeface="Helvetica Neue"/>
                <a:sym typeface="Helvetica Neue"/>
              </a:rPr>
              <a:t> to show the </a:t>
            </a:r>
            <a:r>
              <a:rPr b="1" i="0" lang="en" sz="2000" u="none" cap="none" strike="noStrike">
                <a:solidFill>
                  <a:srgbClr val="595959"/>
                </a:solidFill>
                <a:latin typeface="Helvetica Neue"/>
                <a:ea typeface="Helvetica Neue"/>
                <a:cs typeface="Helvetica Neue"/>
                <a:sym typeface="Helvetica Neue"/>
              </a:rPr>
              <a:t>spread</a:t>
            </a:r>
            <a:r>
              <a:rPr b="0" i="0" lang="en" sz="2000" u="none" cap="none" strike="noStrike">
                <a:solidFill>
                  <a:srgbClr val="595959"/>
                </a:solidFill>
                <a:latin typeface="Helvetica Neue"/>
                <a:ea typeface="Helvetica Neue"/>
                <a:cs typeface="Helvetica Neue"/>
                <a:sym typeface="Helvetica Neue"/>
              </a:rPr>
              <a:t> and </a:t>
            </a:r>
            <a:r>
              <a:rPr b="1" i="0" lang="en" sz="2000" u="none" cap="none" strike="noStrike">
                <a:solidFill>
                  <a:srgbClr val="595959"/>
                </a:solidFill>
                <a:latin typeface="Helvetica Neue"/>
                <a:ea typeface="Helvetica Neue"/>
                <a:cs typeface="Helvetica Neue"/>
                <a:sym typeface="Helvetica Neue"/>
              </a:rPr>
              <a:t>shape</a:t>
            </a:r>
            <a:r>
              <a:rPr b="0" i="0" lang="en" sz="2000" u="none" cap="none" strike="noStrike">
                <a:solidFill>
                  <a:srgbClr val="595959"/>
                </a:solidFill>
                <a:latin typeface="Helvetica Neue"/>
                <a:ea typeface="Helvetica Neue"/>
                <a:cs typeface="Helvetica Neue"/>
                <a:sym typeface="Helvetica Neue"/>
              </a:rPr>
              <a:t> of the data</a:t>
            </a:r>
            <a:endParaRPr b="0" i="0" sz="2000" u="none" cap="none" strike="noStrike">
              <a:solidFill>
                <a:srgbClr val="595959"/>
              </a:solidFill>
              <a:latin typeface="Helvetica Neue"/>
              <a:ea typeface="Helvetica Neue"/>
              <a:cs typeface="Helvetica Neue"/>
              <a:sym typeface="Helvetica Neue"/>
            </a:endParaRPr>
          </a:p>
          <a:p>
            <a:pPr indent="-342900" lvl="0" marL="419100" marR="0" rtl="0" algn="l">
              <a:lnSpc>
                <a:spcPct val="115000"/>
              </a:lnSpc>
              <a:spcBef>
                <a:spcPts val="120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Can show whether the data is </a:t>
            </a:r>
            <a:r>
              <a:rPr b="1" i="0" lang="en" sz="2000" u="none" cap="none" strike="noStrike">
                <a:solidFill>
                  <a:srgbClr val="595959"/>
                </a:solidFill>
                <a:latin typeface="Helvetica Neue"/>
                <a:ea typeface="Helvetica Neue"/>
                <a:cs typeface="Helvetica Neue"/>
                <a:sym typeface="Helvetica Neue"/>
              </a:rPr>
              <a:t>normal </a:t>
            </a:r>
            <a:r>
              <a:rPr b="0" i="0" lang="en" sz="2000" u="none" cap="none" strike="noStrike">
                <a:solidFill>
                  <a:srgbClr val="595959"/>
                </a:solidFill>
                <a:latin typeface="Helvetica Neue"/>
                <a:ea typeface="Helvetica Neue"/>
                <a:cs typeface="Helvetica Neue"/>
                <a:sym typeface="Helvetica Neue"/>
              </a:rPr>
              <a:t>(i.e. is distributed normally)</a:t>
            </a:r>
            <a:endParaRPr b="0" i="0" sz="2000" u="none" cap="none" strike="noStrike">
              <a:solidFill>
                <a:srgbClr val="595959"/>
              </a:solidFill>
              <a:latin typeface="Helvetica Neue"/>
              <a:ea typeface="Helvetica Neue"/>
              <a:cs typeface="Helvetica Neue"/>
              <a:sym typeface="Helvetica Neue"/>
            </a:endParaRPr>
          </a:p>
          <a:p>
            <a:pPr indent="-184150" lvl="0" marL="285750" marR="0" rtl="0" algn="l">
              <a:lnSpc>
                <a:spcPct val="115000"/>
              </a:lnSpc>
              <a:spcBef>
                <a:spcPts val="1200"/>
              </a:spcBef>
              <a:spcAft>
                <a:spcPts val="1600"/>
              </a:spcAft>
              <a:buClr>
                <a:srgbClr val="000000"/>
              </a:buClr>
              <a:buSzPts val="1600"/>
              <a:buFont typeface="Arial"/>
              <a:buNone/>
            </a:pPr>
            <a:r>
              <a:t/>
            </a:r>
            <a:endParaRPr b="0" i="0" sz="1600" u="none" cap="none" strike="noStrike">
              <a:solidFill>
                <a:srgbClr val="595959"/>
              </a:solidFill>
              <a:latin typeface="Helvetica Neue"/>
              <a:ea typeface="Helvetica Neue"/>
              <a:cs typeface="Helvetica Neue"/>
              <a:sym typeface="Helvetica Neue"/>
            </a:endParaRPr>
          </a:p>
        </p:txBody>
      </p:sp>
      <p:pic>
        <p:nvPicPr>
          <p:cNvPr descr="violinplot.png" id="246" name="Google Shape;246;g61db77f307_0_185"/>
          <p:cNvPicPr preferRelativeResize="0"/>
          <p:nvPr/>
        </p:nvPicPr>
        <p:blipFill rotWithShape="1">
          <a:blip r:embed="rId3">
            <a:alphaModFix/>
          </a:blip>
          <a:srcRect b="0" l="0" r="0" t="0"/>
          <a:stretch/>
        </p:blipFill>
        <p:spPr>
          <a:xfrm>
            <a:off x="4670925" y="1008150"/>
            <a:ext cx="4102324" cy="3485325"/>
          </a:xfrm>
          <a:prstGeom prst="rect">
            <a:avLst/>
          </a:prstGeom>
          <a:noFill/>
          <a:ln>
            <a:noFill/>
          </a:ln>
        </p:spPr>
      </p:pic>
      <p:sp>
        <p:nvSpPr>
          <p:cNvPr id="247" name="Google Shape;247;g61db77f307_0_185"/>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8" name="Google Shape;248;g61db77f307_0_185"/>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9" name="Google Shape;249;g61db77f307_0_185"/>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2"/>
          <p:cNvPicPr preferRelativeResize="0"/>
          <p:nvPr/>
        </p:nvPicPr>
        <p:blipFill rotWithShape="1">
          <a:blip r:embed="rId3">
            <a:alphaModFix/>
          </a:blip>
          <a:srcRect b="0" l="0" r="0" t="0"/>
          <a:stretch/>
        </p:blipFill>
        <p:spPr>
          <a:xfrm>
            <a:off x="3232535" y="4394421"/>
            <a:ext cx="2678930" cy="565763"/>
          </a:xfrm>
          <a:prstGeom prst="rect">
            <a:avLst/>
          </a:prstGeom>
          <a:noFill/>
          <a:ln>
            <a:noFill/>
          </a:ln>
        </p:spPr>
      </p:pic>
      <p:sp>
        <p:nvSpPr>
          <p:cNvPr id="66" name="Google Shape;66;p2"/>
          <p:cNvSpPr txBox="1"/>
          <p:nvPr>
            <p:ph idx="4294967295" type="ctrTitle"/>
          </p:nvPr>
        </p:nvSpPr>
        <p:spPr>
          <a:xfrm>
            <a:off x="1018569" y="1017765"/>
            <a:ext cx="7106859" cy="1301987"/>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5200"/>
              <a:buFont typeface="Arial"/>
              <a:buNone/>
            </a:pPr>
            <a:r>
              <a:rPr b="1" i="0" lang="en" sz="2400" u="none" cap="none" strike="noStrike">
                <a:solidFill>
                  <a:srgbClr val="1C4587"/>
                </a:solidFill>
                <a:latin typeface="Helvetica Neue"/>
                <a:ea typeface="Helvetica Neue"/>
                <a:cs typeface="Helvetica Neue"/>
                <a:sym typeface="Helvetica Neue"/>
              </a:rPr>
              <a:t>Lecture 3: Data Visualization</a:t>
            </a:r>
            <a:endParaRPr b="1" i="0" sz="2400" u="none" cap="none" strike="noStrike">
              <a:solidFill>
                <a:srgbClr val="1C4587"/>
              </a:solidFill>
              <a:latin typeface="Helvetica Neue"/>
              <a:ea typeface="Helvetica Neue"/>
              <a:cs typeface="Helvetica Neue"/>
              <a:sym typeface="Helvetica Neue"/>
            </a:endParaRPr>
          </a:p>
        </p:txBody>
      </p:sp>
      <p:sp>
        <p:nvSpPr>
          <p:cNvPr id="67" name="Google Shape;67;p2"/>
          <p:cNvSpPr txBox="1"/>
          <p:nvPr/>
        </p:nvSpPr>
        <p:spPr>
          <a:xfrm>
            <a:off x="1018568" y="1749288"/>
            <a:ext cx="7106859" cy="337433"/>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5200"/>
              <a:buFont typeface="Arial"/>
              <a:buNone/>
            </a:pPr>
            <a:r>
              <a:rPr b="1" i="0" lang="en" sz="1200" u="none" cap="none" strike="noStrike">
                <a:solidFill>
                  <a:srgbClr val="3F3F3F"/>
                </a:solidFill>
                <a:latin typeface="Helvetica Neue"/>
                <a:ea typeface="Helvetica Neue"/>
                <a:cs typeface="Helvetica Neue"/>
                <a:sym typeface="Helvetica Neue"/>
              </a:rPr>
              <a:t>INFO 1998: Introduction to Machine Learning</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1"/>
          <p:cNvSpPr txBox="1"/>
          <p:nvPr>
            <p:ph type="title"/>
          </p:nvPr>
        </p:nvSpPr>
        <p:spPr>
          <a:xfrm>
            <a:off x="373975" y="2285400"/>
            <a:ext cx="8520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2500">
                <a:solidFill>
                  <a:srgbClr val="1C4D99"/>
                </a:solidFill>
              </a:rPr>
              <a:t>Advanced Data Visualizations</a:t>
            </a:r>
            <a:endParaRPr sz="2500">
              <a:solidFill>
                <a:srgbClr val="1C4D99"/>
              </a:solidFill>
            </a:endParaRPr>
          </a:p>
        </p:txBody>
      </p:sp>
      <p:sp>
        <p:nvSpPr>
          <p:cNvPr id="255" name="Google Shape;255;p21"/>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56" name="Google Shape;256;p21"/>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57" name="Google Shape;257;p21"/>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g61db77f307_0_19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Scatterplot</a:t>
            </a:r>
            <a:endParaRPr>
              <a:solidFill>
                <a:srgbClr val="1C4D99"/>
              </a:solidFill>
            </a:endParaRPr>
          </a:p>
        </p:txBody>
      </p:sp>
      <p:sp>
        <p:nvSpPr>
          <p:cNvPr id="263" name="Google Shape;263;g61db77f307_0_195"/>
          <p:cNvSpPr txBox="1"/>
          <p:nvPr/>
        </p:nvSpPr>
        <p:spPr>
          <a:xfrm>
            <a:off x="411332" y="1146099"/>
            <a:ext cx="3595522" cy="1840375"/>
          </a:xfrm>
          <a:prstGeom prst="rect">
            <a:avLst/>
          </a:prstGeom>
          <a:noFill/>
          <a:ln>
            <a:noFill/>
          </a:ln>
        </p:spPr>
        <p:txBody>
          <a:bodyPr anchorCtr="0" anchor="ctr" bIns="91425" lIns="91425" spcFirstLastPara="1" rIns="91425" wrap="square" tIns="91425">
            <a:noAutofit/>
          </a:bodyPr>
          <a:lstStyle/>
          <a:p>
            <a:pPr indent="-342900" lvl="0" marL="419100" marR="0" rtl="0" algn="l">
              <a:lnSpc>
                <a:spcPct val="100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See </a:t>
            </a:r>
            <a:r>
              <a:rPr b="1" i="0" lang="en" sz="2000" u="none" cap="none" strike="noStrike">
                <a:solidFill>
                  <a:srgbClr val="595959"/>
                </a:solidFill>
                <a:latin typeface="Helvetica Neue"/>
                <a:ea typeface="Helvetica Neue"/>
                <a:cs typeface="Helvetica Neue"/>
                <a:sym typeface="Helvetica Neue"/>
              </a:rPr>
              <a:t>relationship</a:t>
            </a:r>
            <a:r>
              <a:rPr b="0" i="0" lang="en" sz="2000" u="none" cap="none" strike="noStrike">
                <a:solidFill>
                  <a:srgbClr val="595959"/>
                </a:solidFill>
                <a:latin typeface="Helvetica Neue"/>
                <a:ea typeface="Helvetica Neue"/>
                <a:cs typeface="Helvetica Neue"/>
                <a:sym typeface="Helvetica Neue"/>
              </a:rPr>
              <a:t> between two features</a:t>
            </a:r>
            <a:endParaRPr b="0" i="0" sz="2000" u="none" cap="none" strike="noStrike">
              <a:solidFill>
                <a:srgbClr val="595959"/>
              </a:solidFill>
              <a:latin typeface="Helvetica Neue"/>
              <a:ea typeface="Helvetica Neue"/>
              <a:cs typeface="Helvetica Neue"/>
              <a:sym typeface="Helvetica Neue"/>
            </a:endParaRPr>
          </a:p>
          <a:p>
            <a:pPr indent="-342900" lvl="0" marL="419100" marR="0" rtl="0" algn="l">
              <a:lnSpc>
                <a:spcPct val="100000"/>
              </a:lnSpc>
              <a:spcBef>
                <a:spcPts val="1200"/>
              </a:spcBef>
              <a:spcAft>
                <a:spcPts val="120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Can be useful for </a:t>
            </a:r>
            <a:r>
              <a:rPr b="1" i="0" lang="en" sz="2000" u="none" cap="none" strike="noStrike">
                <a:solidFill>
                  <a:srgbClr val="595959"/>
                </a:solidFill>
                <a:latin typeface="Helvetica Neue"/>
                <a:ea typeface="Helvetica Neue"/>
                <a:cs typeface="Helvetica Neue"/>
                <a:sym typeface="Helvetica Neue"/>
              </a:rPr>
              <a:t>extrapolating </a:t>
            </a:r>
            <a:r>
              <a:rPr b="0" i="0" lang="en" sz="2000" u="none" cap="none" strike="noStrike">
                <a:solidFill>
                  <a:srgbClr val="595959"/>
                </a:solidFill>
                <a:latin typeface="Helvetica Neue"/>
                <a:ea typeface="Helvetica Neue"/>
                <a:cs typeface="Helvetica Neue"/>
                <a:sym typeface="Helvetica Neue"/>
              </a:rPr>
              <a:t>information</a:t>
            </a:r>
            <a:endParaRPr b="0" i="0" sz="2000" u="none" cap="none" strike="noStrike">
              <a:solidFill>
                <a:srgbClr val="595959"/>
              </a:solidFill>
              <a:latin typeface="Helvetica Neue"/>
              <a:ea typeface="Helvetica Neue"/>
              <a:cs typeface="Helvetica Neue"/>
              <a:sym typeface="Helvetica Neue"/>
            </a:endParaRPr>
          </a:p>
        </p:txBody>
      </p:sp>
      <p:sp>
        <p:nvSpPr>
          <p:cNvPr id="264" name="Google Shape;264;g61db77f307_0_195"/>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5" name="Google Shape;265;g61db77f307_0_195"/>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6" name="Google Shape;266;g61db77f307_0_195"/>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7" name="Google Shape;267;g61db77f307_0_195"/>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68" name="Google Shape;268;g61db77f307_0_195"/>
          <p:cNvPicPr preferRelativeResize="0"/>
          <p:nvPr/>
        </p:nvPicPr>
        <p:blipFill rotWithShape="1">
          <a:blip r:embed="rId3">
            <a:alphaModFix/>
          </a:blip>
          <a:srcRect b="0" l="0" r="0" t="0"/>
          <a:stretch/>
        </p:blipFill>
        <p:spPr>
          <a:xfrm>
            <a:off x="4380157" y="275630"/>
            <a:ext cx="4581094" cy="4592240"/>
          </a:xfrm>
          <a:prstGeom prst="rect">
            <a:avLst/>
          </a:prstGeom>
          <a:noFill/>
          <a:ln>
            <a:noFill/>
          </a:ln>
        </p:spPr>
      </p:pic>
      <p:sp>
        <p:nvSpPr>
          <p:cNvPr id="269" name="Google Shape;269;g61db77f307_0_195"/>
          <p:cNvSpPr txBox="1"/>
          <p:nvPr/>
        </p:nvSpPr>
        <p:spPr>
          <a:xfrm>
            <a:off x="358780" y="4919819"/>
            <a:ext cx="4572000" cy="2616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050" u="none" cap="none" strike="noStrike">
                <a:solidFill>
                  <a:srgbClr val="D6D6D6"/>
                </a:solidFill>
                <a:latin typeface="Arial"/>
                <a:ea typeface="Arial"/>
                <a:cs typeface="Arial"/>
                <a:sym typeface="Arial"/>
              </a:rPr>
              <a:t>https://chartio.com/learn/charts/what-is-a-scatter-plot/</a:t>
            </a:r>
            <a:endParaRPr b="0" i="0" sz="1050" u="none" cap="none" strike="noStrike">
              <a:solidFill>
                <a:srgbClr val="D6D6D6"/>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Scatterplot – more ways</a:t>
            </a:r>
            <a:endParaRPr>
              <a:solidFill>
                <a:srgbClr val="1C4D99"/>
              </a:solidFill>
            </a:endParaRPr>
          </a:p>
        </p:txBody>
      </p:sp>
      <p:sp>
        <p:nvSpPr>
          <p:cNvPr id="275" name="Google Shape;275;p22"/>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6" name="Google Shape;276;p22"/>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7" name="Google Shape;277;p22"/>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8" name="Google Shape;278;p22"/>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79" name="Google Shape;279;p22"/>
          <p:cNvPicPr preferRelativeResize="0"/>
          <p:nvPr/>
        </p:nvPicPr>
        <p:blipFill rotWithShape="1">
          <a:blip r:embed="rId3">
            <a:alphaModFix/>
          </a:blip>
          <a:srcRect b="0" l="0" r="0" t="0"/>
          <a:stretch/>
        </p:blipFill>
        <p:spPr>
          <a:xfrm>
            <a:off x="176743" y="1751249"/>
            <a:ext cx="4498153" cy="2645973"/>
          </a:xfrm>
          <a:prstGeom prst="rect">
            <a:avLst/>
          </a:prstGeom>
          <a:noFill/>
          <a:ln>
            <a:noFill/>
          </a:ln>
        </p:spPr>
      </p:pic>
      <p:sp>
        <p:nvSpPr>
          <p:cNvPr id="280" name="Google Shape;280;p22"/>
          <p:cNvSpPr txBox="1"/>
          <p:nvPr/>
        </p:nvSpPr>
        <p:spPr>
          <a:xfrm>
            <a:off x="454921" y="912893"/>
            <a:ext cx="3595522" cy="943189"/>
          </a:xfrm>
          <a:prstGeom prst="rect">
            <a:avLst/>
          </a:prstGeom>
          <a:noFill/>
          <a:ln>
            <a:noFill/>
          </a:ln>
        </p:spPr>
        <p:txBody>
          <a:bodyPr anchorCtr="0" anchor="ctr" bIns="91425" lIns="91425" spcFirstLastPara="1" rIns="91425" wrap="square" tIns="91425">
            <a:noAutofit/>
          </a:bodyPr>
          <a:lstStyle/>
          <a:p>
            <a:pPr indent="-342900" lvl="0" marL="419100" marR="0" rtl="0" algn="l">
              <a:lnSpc>
                <a:spcPct val="100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Line of best fit</a:t>
            </a:r>
            <a:endParaRPr/>
          </a:p>
        </p:txBody>
      </p:sp>
      <p:pic>
        <p:nvPicPr>
          <p:cNvPr descr="图片包含 折线图&#10;&#10;描述已自动生成" id="281" name="Google Shape;281;p22"/>
          <p:cNvPicPr preferRelativeResize="0"/>
          <p:nvPr/>
        </p:nvPicPr>
        <p:blipFill rotWithShape="1">
          <a:blip r:embed="rId4">
            <a:alphaModFix/>
          </a:blip>
          <a:srcRect b="0" l="0" r="0" t="0"/>
          <a:stretch/>
        </p:blipFill>
        <p:spPr>
          <a:xfrm>
            <a:off x="4719268" y="1751249"/>
            <a:ext cx="4344389" cy="277172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Scatterplot – more ways</a:t>
            </a:r>
            <a:endParaRPr>
              <a:solidFill>
                <a:srgbClr val="1C4D99"/>
              </a:solidFill>
            </a:endParaRPr>
          </a:p>
        </p:txBody>
      </p:sp>
      <p:pic>
        <p:nvPicPr>
          <p:cNvPr descr="scatter.png" id="287" name="Google Shape;287;p23"/>
          <p:cNvPicPr preferRelativeResize="0"/>
          <p:nvPr/>
        </p:nvPicPr>
        <p:blipFill rotWithShape="1">
          <a:blip r:embed="rId3">
            <a:alphaModFix/>
          </a:blip>
          <a:srcRect b="0" l="0" r="0" t="0"/>
          <a:stretch/>
        </p:blipFill>
        <p:spPr>
          <a:xfrm>
            <a:off x="431316" y="1542361"/>
            <a:ext cx="4146705" cy="3507001"/>
          </a:xfrm>
          <a:prstGeom prst="rect">
            <a:avLst/>
          </a:prstGeom>
          <a:noFill/>
          <a:ln>
            <a:noFill/>
          </a:ln>
        </p:spPr>
      </p:pic>
      <p:sp>
        <p:nvSpPr>
          <p:cNvPr id="288" name="Google Shape;288;p23"/>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9" name="Google Shape;289;p23"/>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0" name="Google Shape;290;p23"/>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1" name="Google Shape;291;p23"/>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图表, 气泡图&#10;&#10;描述已自动生成" id="292" name="Google Shape;292;p23"/>
          <p:cNvPicPr preferRelativeResize="0"/>
          <p:nvPr/>
        </p:nvPicPr>
        <p:blipFill rotWithShape="1">
          <a:blip r:embed="rId4">
            <a:alphaModFix/>
          </a:blip>
          <a:srcRect b="5510" l="0" r="6082" t="0"/>
          <a:stretch/>
        </p:blipFill>
        <p:spPr>
          <a:xfrm>
            <a:off x="4610011" y="1376230"/>
            <a:ext cx="4522972" cy="3412863"/>
          </a:xfrm>
          <a:prstGeom prst="rect">
            <a:avLst/>
          </a:prstGeom>
          <a:noFill/>
          <a:ln>
            <a:noFill/>
          </a:ln>
        </p:spPr>
      </p:pic>
      <p:sp>
        <p:nvSpPr>
          <p:cNvPr id="293" name="Google Shape;293;p23"/>
          <p:cNvSpPr txBox="1"/>
          <p:nvPr/>
        </p:nvSpPr>
        <p:spPr>
          <a:xfrm>
            <a:off x="4917619" y="92876"/>
            <a:ext cx="3595522" cy="1840375"/>
          </a:xfrm>
          <a:prstGeom prst="rect">
            <a:avLst/>
          </a:prstGeom>
          <a:noFill/>
          <a:ln>
            <a:noFill/>
          </a:ln>
        </p:spPr>
        <p:txBody>
          <a:bodyPr anchorCtr="0" anchor="ctr" bIns="91425" lIns="91425" spcFirstLastPara="1" rIns="91425" wrap="square" tIns="91425">
            <a:noAutofit/>
          </a:bodyPr>
          <a:lstStyle/>
          <a:p>
            <a:pPr indent="-342900" lvl="0" marL="419100" marR="0" rtl="0" algn="l">
              <a:lnSpc>
                <a:spcPct val="100000"/>
              </a:lnSpc>
              <a:spcBef>
                <a:spcPts val="0"/>
              </a:spcBef>
              <a:spcAft>
                <a:spcPts val="0"/>
              </a:spcAft>
              <a:buClr>
                <a:srgbClr val="595959"/>
              </a:buClr>
              <a:buSzPts val="2400"/>
              <a:buFont typeface="Arial"/>
              <a:buChar char="•"/>
            </a:pPr>
            <a:r>
              <a:rPr b="0" i="0" lang="en" sz="2000" u="none" cap="none" strike="noStrike">
                <a:solidFill>
                  <a:srgbClr val="BCBCBC"/>
                </a:solidFill>
                <a:latin typeface="Helvetica Neue"/>
                <a:ea typeface="Helvetica Neue"/>
                <a:cs typeface="Helvetica Neue"/>
                <a:sym typeface="Helvetica Neue"/>
              </a:rPr>
              <a:t>Line of best fit</a:t>
            </a:r>
            <a:endParaRPr/>
          </a:p>
          <a:p>
            <a:pPr indent="-342900" lvl="0" marL="419100" marR="0" rtl="0" algn="l">
              <a:lnSpc>
                <a:spcPct val="100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Demonstrate clusters</a:t>
            </a:r>
            <a:endParaRPr/>
          </a:p>
          <a:p>
            <a:pPr indent="-342900" lvl="0" marL="419100" marR="0" rtl="0" algn="l">
              <a:lnSpc>
                <a:spcPct val="100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Bubble chart</a:t>
            </a:r>
            <a:endParaRPr b="0" i="0" sz="2000" u="none" cap="none" strike="noStrike">
              <a:solidFill>
                <a:srgbClr val="595959"/>
              </a:solidFill>
              <a:latin typeface="Helvetica Neue"/>
              <a:ea typeface="Helvetica Neue"/>
              <a:cs typeface="Helvetica Neue"/>
              <a:sym typeface="Helvetica Neue"/>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Scatterplot - Overplotting</a:t>
            </a:r>
            <a:endParaRPr>
              <a:solidFill>
                <a:srgbClr val="1C4D99"/>
              </a:solidFill>
            </a:endParaRPr>
          </a:p>
        </p:txBody>
      </p:sp>
      <p:sp>
        <p:nvSpPr>
          <p:cNvPr id="299" name="Google Shape;299;p24"/>
          <p:cNvSpPr txBox="1"/>
          <p:nvPr/>
        </p:nvSpPr>
        <p:spPr>
          <a:xfrm>
            <a:off x="558476" y="1017725"/>
            <a:ext cx="6678124" cy="1179580"/>
          </a:xfrm>
          <a:prstGeom prst="rect">
            <a:avLst/>
          </a:prstGeom>
          <a:noFill/>
          <a:ln>
            <a:noFill/>
          </a:ln>
        </p:spPr>
        <p:txBody>
          <a:bodyPr anchorCtr="0" anchor="ctr" bIns="91425" lIns="91425" spcFirstLastPara="1" rIns="91425" wrap="square" tIns="91425">
            <a:noAutofit/>
          </a:bodyPr>
          <a:lstStyle/>
          <a:p>
            <a:pPr indent="-342900" lvl="0" marL="419100" marR="0" rtl="0" algn="l">
              <a:lnSpc>
                <a:spcPct val="100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Only sample a random selection</a:t>
            </a:r>
            <a:endParaRPr/>
          </a:p>
          <a:p>
            <a:pPr indent="-342900" lvl="0" marL="419100" marR="0" rtl="0" algn="l">
              <a:lnSpc>
                <a:spcPct val="100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Change dot form (eg. add transparency)</a:t>
            </a:r>
            <a:endParaRPr/>
          </a:p>
          <a:p>
            <a:pPr indent="-342900" lvl="0" marL="419100" marR="0" rtl="0" algn="l">
              <a:lnSpc>
                <a:spcPct val="100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Use heatmap</a:t>
            </a:r>
            <a:endParaRPr b="0" i="0" sz="2000" u="none" cap="none" strike="noStrike">
              <a:solidFill>
                <a:srgbClr val="595959"/>
              </a:solidFill>
              <a:latin typeface="Helvetica Neue"/>
              <a:ea typeface="Helvetica Neue"/>
              <a:cs typeface="Helvetica Neue"/>
              <a:sym typeface="Helvetica Neue"/>
            </a:endParaRPr>
          </a:p>
        </p:txBody>
      </p:sp>
      <p:sp>
        <p:nvSpPr>
          <p:cNvPr id="300" name="Google Shape;300;p24"/>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1" name="Google Shape;301;p24"/>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2" name="Google Shape;302;p24"/>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03" name="Google Shape;303;p24"/>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304" name="Google Shape;304;p24"/>
          <p:cNvPicPr preferRelativeResize="0"/>
          <p:nvPr/>
        </p:nvPicPr>
        <p:blipFill rotWithShape="1">
          <a:blip r:embed="rId3">
            <a:alphaModFix/>
          </a:blip>
          <a:srcRect b="7235" l="26966" r="0" t="0"/>
          <a:stretch/>
        </p:blipFill>
        <p:spPr>
          <a:xfrm>
            <a:off x="1299641" y="2615154"/>
            <a:ext cx="6544717" cy="2364869"/>
          </a:xfrm>
          <a:prstGeom prst="rect">
            <a:avLst/>
          </a:prstGeom>
          <a:noFill/>
          <a:ln>
            <a:noFill/>
          </a:ln>
        </p:spPr>
      </p:pic>
      <p:sp>
        <p:nvSpPr>
          <p:cNvPr id="305" name="Google Shape;305;p24"/>
          <p:cNvSpPr txBox="1"/>
          <p:nvPr/>
        </p:nvSpPr>
        <p:spPr>
          <a:xfrm>
            <a:off x="358780" y="4919819"/>
            <a:ext cx="4572000" cy="2616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050" u="none" cap="none" strike="noStrike">
                <a:solidFill>
                  <a:srgbClr val="D6D6D6"/>
                </a:solidFill>
                <a:latin typeface="Arial"/>
                <a:ea typeface="Arial"/>
                <a:cs typeface="Arial"/>
                <a:sym typeface="Arial"/>
              </a:rPr>
              <a:t>https://chartio.com/learn/charts/what-is-a-scatter-plot/</a:t>
            </a:r>
            <a:endParaRPr b="0" i="0" sz="1050" u="none" cap="none" strike="noStrike">
              <a:solidFill>
                <a:srgbClr val="D6D6D6"/>
              </a:solidFill>
              <a:latin typeface="Arial"/>
              <a:ea typeface="Arial"/>
              <a:cs typeface="Arial"/>
              <a:sym typeface="Arial"/>
            </a:endParaRPr>
          </a:p>
        </p:txBody>
      </p:sp>
      <p:pic>
        <p:nvPicPr>
          <p:cNvPr id="306" name="Google Shape;306;p24"/>
          <p:cNvPicPr preferRelativeResize="0"/>
          <p:nvPr/>
        </p:nvPicPr>
        <p:blipFill rotWithShape="1">
          <a:blip r:embed="rId3">
            <a:alphaModFix/>
          </a:blip>
          <a:srcRect b="7235" l="0" r="74770" t="0"/>
          <a:stretch/>
        </p:blipFill>
        <p:spPr>
          <a:xfrm>
            <a:off x="5897995" y="223681"/>
            <a:ext cx="2157577" cy="225676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61db77f307_0_20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Heatmap</a:t>
            </a:r>
            <a:endParaRPr>
              <a:solidFill>
                <a:srgbClr val="1C4D99"/>
              </a:solidFill>
            </a:endParaRPr>
          </a:p>
        </p:txBody>
      </p:sp>
      <p:sp>
        <p:nvSpPr>
          <p:cNvPr id="312" name="Google Shape;312;g61db77f307_0_205"/>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3" name="Google Shape;313;g61db77f307_0_205"/>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4" name="Google Shape;314;g61db77f307_0_205"/>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5" name="Google Shape;315;g61db77f307_0_205"/>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6" name="Google Shape;316;g61db77f307_0_205"/>
          <p:cNvSpPr txBox="1"/>
          <p:nvPr/>
        </p:nvSpPr>
        <p:spPr>
          <a:xfrm>
            <a:off x="4208441" y="1017725"/>
            <a:ext cx="4304700" cy="3416400"/>
          </a:xfrm>
          <a:prstGeom prst="rect">
            <a:avLst/>
          </a:prstGeom>
          <a:noFill/>
          <a:ln>
            <a:noFill/>
          </a:ln>
        </p:spPr>
        <p:txBody>
          <a:bodyPr anchorCtr="0" anchor="ctr" bIns="91425" lIns="91425" spcFirstLastPara="1" rIns="91425" wrap="square" tIns="91425">
            <a:noAutofit/>
          </a:bodyPr>
          <a:lstStyle/>
          <a:p>
            <a:pPr indent="-215900" lvl="0" marL="342900" marR="0" rtl="0" algn="l">
              <a:lnSpc>
                <a:spcPct val="115000"/>
              </a:lnSpc>
              <a:spcBef>
                <a:spcPts val="0"/>
              </a:spcBef>
              <a:spcAft>
                <a:spcPts val="0"/>
              </a:spcAft>
              <a:buClr>
                <a:srgbClr val="000000"/>
              </a:buClr>
              <a:buSzPts val="2000"/>
              <a:buFont typeface="Arial"/>
              <a:buNone/>
            </a:pPr>
            <a:r>
              <a:t/>
            </a:r>
            <a:endParaRPr b="0" i="0" sz="2000" u="none" cap="none" strike="noStrike">
              <a:solidFill>
                <a:srgbClr val="595959"/>
              </a:solidFill>
              <a:latin typeface="Helvetica Neue"/>
              <a:ea typeface="Helvetica Neue"/>
              <a:cs typeface="Helvetica Neue"/>
              <a:sym typeface="Helvetica Neue"/>
            </a:endParaRPr>
          </a:p>
          <a:p>
            <a:pPr indent="-342900" lvl="0" marL="419100" marR="0" rtl="0" algn="l">
              <a:lnSpc>
                <a:spcPct val="115000"/>
              </a:lnSpc>
              <a:spcBef>
                <a:spcPts val="120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Varying degrees of one metric are represented using </a:t>
            </a:r>
            <a:r>
              <a:rPr b="1" i="0" lang="en" sz="2000" u="none" cap="none" strike="noStrike">
                <a:solidFill>
                  <a:srgbClr val="595959"/>
                </a:solidFill>
                <a:latin typeface="Helvetica Neue"/>
                <a:ea typeface="Helvetica Neue"/>
                <a:cs typeface="Helvetica Neue"/>
                <a:sym typeface="Helvetica Neue"/>
              </a:rPr>
              <a:t>color</a:t>
            </a:r>
            <a:endParaRPr b="0" i="0" sz="2000" u="none" cap="none" strike="noStrike">
              <a:solidFill>
                <a:srgbClr val="595959"/>
              </a:solidFill>
              <a:latin typeface="Helvetica Neue"/>
              <a:ea typeface="Helvetica Neue"/>
              <a:cs typeface="Helvetica Neue"/>
              <a:sym typeface="Helvetica Neue"/>
            </a:endParaRPr>
          </a:p>
          <a:p>
            <a:pPr indent="-342900" lvl="0" marL="419100" marR="0" rtl="0" algn="l">
              <a:lnSpc>
                <a:spcPct val="115000"/>
              </a:lnSpc>
              <a:spcBef>
                <a:spcPts val="120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Especially useful in the context of </a:t>
            </a:r>
            <a:r>
              <a:rPr b="1" i="0" lang="en" sz="2000" u="none" cap="none" strike="noStrike">
                <a:solidFill>
                  <a:srgbClr val="595959"/>
                </a:solidFill>
                <a:latin typeface="Helvetica Neue"/>
                <a:ea typeface="Helvetica Neue"/>
                <a:cs typeface="Helvetica Neue"/>
                <a:sym typeface="Helvetica Neue"/>
              </a:rPr>
              <a:t>maps</a:t>
            </a:r>
            <a:r>
              <a:rPr b="0" i="0" lang="en" sz="2000" u="none" cap="none" strike="noStrike">
                <a:solidFill>
                  <a:srgbClr val="595959"/>
                </a:solidFill>
                <a:latin typeface="Helvetica Neue"/>
                <a:ea typeface="Helvetica Neue"/>
                <a:cs typeface="Helvetica Neue"/>
                <a:sym typeface="Helvetica Neue"/>
              </a:rPr>
              <a:t> to show geographical variation</a:t>
            </a:r>
            <a:endParaRPr b="0" i="0" sz="2000" u="none" cap="none" strike="noStrike">
              <a:solidFill>
                <a:srgbClr val="595959"/>
              </a:solidFill>
              <a:latin typeface="Helvetica Neue"/>
              <a:ea typeface="Helvetica Neue"/>
              <a:cs typeface="Helvetica Neue"/>
              <a:sym typeface="Helvetica Neue"/>
            </a:endParaRPr>
          </a:p>
          <a:p>
            <a:pPr indent="-184150" lvl="0" marL="285750" marR="0" rtl="0" algn="l">
              <a:lnSpc>
                <a:spcPct val="115000"/>
              </a:lnSpc>
              <a:spcBef>
                <a:spcPts val="1200"/>
              </a:spcBef>
              <a:spcAft>
                <a:spcPts val="1600"/>
              </a:spcAft>
              <a:buClr>
                <a:srgbClr val="000000"/>
              </a:buClr>
              <a:buSzPts val="1600"/>
              <a:buFont typeface="Arial"/>
              <a:buNone/>
            </a:pPr>
            <a:r>
              <a:t/>
            </a:r>
            <a:endParaRPr b="0" i="0" sz="1600" u="none" cap="none" strike="noStrike">
              <a:solidFill>
                <a:srgbClr val="595959"/>
              </a:solidFill>
              <a:latin typeface="Helvetica Neue"/>
              <a:ea typeface="Helvetica Neue"/>
              <a:cs typeface="Helvetica Neue"/>
              <a:sym typeface="Helvetica Neue"/>
            </a:endParaRPr>
          </a:p>
        </p:txBody>
      </p:sp>
      <p:pic>
        <p:nvPicPr>
          <p:cNvPr descr="gaussian_heatmap.png" id="317" name="Google Shape;317;g61db77f307_0_205"/>
          <p:cNvPicPr preferRelativeResize="0"/>
          <p:nvPr/>
        </p:nvPicPr>
        <p:blipFill rotWithShape="1">
          <a:blip r:embed="rId3">
            <a:alphaModFix/>
          </a:blip>
          <a:srcRect b="0" l="0" r="0" t="0"/>
          <a:stretch/>
        </p:blipFill>
        <p:spPr>
          <a:xfrm>
            <a:off x="390225" y="1152475"/>
            <a:ext cx="3621625" cy="3105425"/>
          </a:xfrm>
          <a:prstGeom prst="rect">
            <a:avLst/>
          </a:prstGeom>
          <a:noFill/>
          <a:ln>
            <a:noFill/>
          </a:ln>
        </p:spPr>
      </p:pic>
      <p:sp>
        <p:nvSpPr>
          <p:cNvPr id="318" name="Google Shape;318;g61db77f307_0_205"/>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Heatmap - Click Density / Website Heatmaps</a:t>
            </a:r>
            <a:endParaRPr>
              <a:solidFill>
                <a:srgbClr val="1C4D99"/>
              </a:solidFill>
            </a:endParaRPr>
          </a:p>
        </p:txBody>
      </p:sp>
      <p:sp>
        <p:nvSpPr>
          <p:cNvPr id="324" name="Google Shape;324;p18"/>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25" name="Google Shape;325;p18"/>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26" name="Google Shape;326;p18"/>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27" name="Google Shape;327;p18"/>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28" name="Google Shape;328;p18"/>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329" name="Google Shape;329;p18"/>
          <p:cNvPicPr preferRelativeResize="0"/>
          <p:nvPr/>
        </p:nvPicPr>
        <p:blipFill rotWithShape="1">
          <a:blip r:embed="rId3">
            <a:alphaModFix/>
          </a:blip>
          <a:srcRect b="0" l="0" r="0" t="0"/>
          <a:stretch/>
        </p:blipFill>
        <p:spPr>
          <a:xfrm>
            <a:off x="1823901" y="1017725"/>
            <a:ext cx="5496197" cy="349758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g61db77f307_0_24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Using Maps</a:t>
            </a:r>
            <a:endParaRPr>
              <a:solidFill>
                <a:srgbClr val="1C4D99"/>
              </a:solidFill>
            </a:endParaRPr>
          </a:p>
        </p:txBody>
      </p:sp>
      <p:sp>
        <p:nvSpPr>
          <p:cNvPr id="335" name="Google Shape;335;g61db77f307_0_248"/>
          <p:cNvSpPr txBox="1"/>
          <p:nvPr/>
        </p:nvSpPr>
        <p:spPr>
          <a:xfrm>
            <a:off x="379950" y="997100"/>
            <a:ext cx="8384100" cy="34710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rgbClr val="595959"/>
              </a:buClr>
              <a:buSzPts val="2400"/>
              <a:buFont typeface="Hind"/>
              <a:buChar char="➢"/>
            </a:pPr>
            <a:r>
              <a:rPr b="1" i="0" lang="en" sz="2000" u="none" cap="none" strike="noStrike">
                <a:solidFill>
                  <a:srgbClr val="002060"/>
                </a:solidFill>
                <a:latin typeface="Helvetica Neue"/>
                <a:ea typeface="Helvetica Neue"/>
                <a:cs typeface="Helvetica Neue"/>
                <a:sym typeface="Helvetica Neue"/>
              </a:rPr>
              <a:t>Map visualization </a:t>
            </a:r>
            <a:r>
              <a:rPr b="1" i="0" lang="en" sz="2000" u="none" cap="none" strike="noStrike">
                <a:solidFill>
                  <a:srgbClr val="595959"/>
                </a:solidFill>
                <a:latin typeface="Helvetica Neue"/>
                <a:ea typeface="Helvetica Neue"/>
                <a:cs typeface="Helvetica Neue"/>
                <a:sym typeface="Helvetica Neue"/>
              </a:rPr>
              <a:t>→ </a:t>
            </a:r>
            <a:r>
              <a:rPr b="1" i="0" lang="en" sz="2000" u="none" cap="none" strike="noStrike">
                <a:solidFill>
                  <a:srgbClr val="3C78D8"/>
                </a:solidFill>
                <a:latin typeface="Helvetica Neue"/>
                <a:ea typeface="Helvetica Neue"/>
                <a:cs typeface="Helvetica Neue"/>
                <a:sym typeface="Helvetica Neue"/>
              </a:rPr>
              <a:t>contextual information</a:t>
            </a:r>
            <a:endParaRPr b="1" i="0" sz="2000" u="none" cap="none" strike="noStrike">
              <a:solidFill>
                <a:srgbClr val="3C78D8"/>
              </a:solidFill>
              <a:latin typeface="Helvetica Neue"/>
              <a:ea typeface="Helvetica Neue"/>
              <a:cs typeface="Helvetica Neue"/>
              <a:sym typeface="Helvetica Neue"/>
            </a:endParaRPr>
          </a:p>
          <a:p>
            <a:pPr indent="-381000" lvl="1" marL="914400" marR="0" rtl="0" algn="l">
              <a:lnSpc>
                <a:spcPct val="100000"/>
              </a:lnSpc>
              <a:spcBef>
                <a:spcPts val="1200"/>
              </a:spcBef>
              <a:spcAft>
                <a:spcPts val="0"/>
              </a:spcAft>
              <a:buClr>
                <a:srgbClr val="595959"/>
              </a:buClr>
              <a:buSzPts val="2400"/>
              <a:buFont typeface="Hind"/>
              <a:buChar char="○"/>
            </a:pPr>
            <a:r>
              <a:rPr b="1" i="0" lang="en" sz="2000" u="none" cap="none" strike="noStrike">
                <a:solidFill>
                  <a:srgbClr val="595959"/>
                </a:solidFill>
                <a:latin typeface="Helvetica Neue"/>
                <a:ea typeface="Helvetica Neue"/>
                <a:cs typeface="Helvetica Neue"/>
                <a:sym typeface="Helvetica Neue"/>
              </a:rPr>
              <a:t>Trends are not always apparent in the data itself</a:t>
            </a:r>
            <a:endParaRPr b="1" i="0" sz="2000" u="none" cap="none" strike="noStrike">
              <a:solidFill>
                <a:srgbClr val="595959"/>
              </a:solidFill>
              <a:latin typeface="Helvetica Neue"/>
              <a:ea typeface="Helvetica Neue"/>
              <a:cs typeface="Helvetica Neue"/>
              <a:sym typeface="Helvetica Neue"/>
            </a:endParaRPr>
          </a:p>
          <a:p>
            <a:pPr indent="-381000" lvl="1" marL="914400" marR="0" rtl="0" algn="l">
              <a:lnSpc>
                <a:spcPct val="100000"/>
              </a:lnSpc>
              <a:spcBef>
                <a:spcPts val="1200"/>
              </a:spcBef>
              <a:spcAft>
                <a:spcPts val="0"/>
              </a:spcAft>
              <a:buClr>
                <a:srgbClr val="595959"/>
              </a:buClr>
              <a:buSzPts val="2400"/>
              <a:buFont typeface="Hind"/>
              <a:buChar char="○"/>
            </a:pPr>
            <a:r>
              <a:rPr b="0" i="0" lang="en" sz="2000" u="none" cap="none" strike="noStrike">
                <a:solidFill>
                  <a:srgbClr val="595959"/>
                </a:solidFill>
                <a:latin typeface="Helvetica Neue"/>
                <a:ea typeface="Helvetica Neue"/>
                <a:cs typeface="Helvetica Neue"/>
                <a:sym typeface="Helvetica Neue"/>
              </a:rPr>
              <a:t>Eg. Longitudes + Latitudes → </a:t>
            </a:r>
            <a:r>
              <a:rPr b="0" i="1" lang="en" sz="2000" u="none" cap="none" strike="noStrike">
                <a:solidFill>
                  <a:srgbClr val="595959"/>
                </a:solidFill>
                <a:latin typeface="Helvetica Neue"/>
                <a:ea typeface="Helvetica Neue"/>
                <a:cs typeface="Helvetica Neue"/>
                <a:sym typeface="Helvetica Neue"/>
              </a:rPr>
              <a:t>Geographical Map</a:t>
            </a:r>
            <a:endParaRPr b="0" i="1" sz="2000" u="none" cap="none" strike="noStrike">
              <a:solidFill>
                <a:srgbClr val="595959"/>
              </a:solidFill>
              <a:latin typeface="Helvetica Neue"/>
              <a:ea typeface="Helvetica Neue"/>
              <a:cs typeface="Helvetica Neue"/>
              <a:sym typeface="Helvetica Neue"/>
            </a:endParaRPr>
          </a:p>
        </p:txBody>
      </p:sp>
      <p:pic>
        <p:nvPicPr>
          <p:cNvPr descr="Rplot03.png" id="336" name="Google Shape;336;g61db77f307_0_248"/>
          <p:cNvPicPr preferRelativeResize="0"/>
          <p:nvPr/>
        </p:nvPicPr>
        <p:blipFill rotWithShape="1">
          <a:blip r:embed="rId3">
            <a:alphaModFix/>
          </a:blip>
          <a:srcRect b="0" l="18406" r="18895" t="0"/>
          <a:stretch/>
        </p:blipFill>
        <p:spPr>
          <a:xfrm>
            <a:off x="1628725" y="2614425"/>
            <a:ext cx="2887147" cy="2358275"/>
          </a:xfrm>
          <a:prstGeom prst="rect">
            <a:avLst/>
          </a:prstGeom>
          <a:noFill/>
          <a:ln>
            <a:noFill/>
          </a:ln>
        </p:spPr>
      </p:pic>
      <p:pic>
        <p:nvPicPr>
          <p:cNvPr descr="Rplot02.png" id="337" name="Google Shape;337;g61db77f307_0_248"/>
          <p:cNvPicPr preferRelativeResize="0"/>
          <p:nvPr/>
        </p:nvPicPr>
        <p:blipFill rotWithShape="1">
          <a:blip r:embed="rId4">
            <a:alphaModFix/>
          </a:blip>
          <a:srcRect b="0" l="10796" r="12356" t="0"/>
          <a:stretch/>
        </p:blipFill>
        <p:spPr>
          <a:xfrm>
            <a:off x="4890243" y="2614426"/>
            <a:ext cx="3489632" cy="2358275"/>
          </a:xfrm>
          <a:prstGeom prst="rect">
            <a:avLst/>
          </a:prstGeom>
          <a:noFill/>
          <a:ln>
            <a:noFill/>
          </a:ln>
        </p:spPr>
      </p:pic>
      <p:sp>
        <p:nvSpPr>
          <p:cNvPr id="338" name="Google Shape;338;g61db77f307_0_248"/>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39" name="Google Shape;339;g61db77f307_0_248"/>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0" name="Google Shape;340;g61db77f307_0_248"/>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1" name="Google Shape;341;g61db77f307_0_248"/>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with_map.png" id="342" name="Google Shape;342;g61db77f307_0_248"/>
          <p:cNvPicPr preferRelativeResize="0"/>
          <p:nvPr/>
        </p:nvPicPr>
        <p:blipFill rotWithShape="1">
          <a:blip r:embed="rId5">
            <a:alphaModFix/>
          </a:blip>
          <a:srcRect b="0" l="18223" r="18521" t="1739"/>
          <a:stretch/>
        </p:blipFill>
        <p:spPr>
          <a:xfrm>
            <a:off x="1628725" y="2614425"/>
            <a:ext cx="2943275" cy="2340799"/>
          </a:xfrm>
          <a:prstGeom prst="rect">
            <a:avLst/>
          </a:prstGeom>
          <a:noFill/>
          <a:ln>
            <a:noFill/>
          </a:ln>
        </p:spPr>
      </p:pic>
      <p:sp>
        <p:nvSpPr>
          <p:cNvPr id="343" name="Google Shape;343;g61db77f307_0_248"/>
          <p:cNvSpPr/>
          <p:nvPr/>
        </p:nvSpPr>
        <p:spPr>
          <a:xfrm>
            <a:off x="7803675" y="3339375"/>
            <a:ext cx="636900" cy="976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pic>
        <p:nvPicPr>
          <p:cNvPr id="348" name="Google Shape;348;g61db77f307_0_220"/>
          <p:cNvPicPr preferRelativeResize="0"/>
          <p:nvPr/>
        </p:nvPicPr>
        <p:blipFill rotWithShape="1">
          <a:blip r:embed="rId3">
            <a:alphaModFix/>
          </a:blip>
          <a:srcRect b="10876" l="0" r="0" t="0"/>
          <a:stretch/>
        </p:blipFill>
        <p:spPr>
          <a:xfrm>
            <a:off x="4133725" y="179025"/>
            <a:ext cx="4880650" cy="4341723"/>
          </a:xfrm>
          <a:prstGeom prst="rect">
            <a:avLst/>
          </a:prstGeom>
          <a:noFill/>
          <a:ln>
            <a:noFill/>
          </a:ln>
        </p:spPr>
      </p:pic>
      <p:sp>
        <p:nvSpPr>
          <p:cNvPr id="349" name="Google Shape;349;g61db77f307_0_2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D509E"/>
                </a:solidFill>
              </a:rPr>
              <a:t>Correlation Plots</a:t>
            </a:r>
            <a:endParaRPr>
              <a:solidFill>
                <a:srgbClr val="1D509E"/>
              </a:solidFill>
            </a:endParaRPr>
          </a:p>
        </p:txBody>
      </p:sp>
      <p:sp>
        <p:nvSpPr>
          <p:cNvPr id="350" name="Google Shape;350;g61db77f307_0_220"/>
          <p:cNvSpPr txBox="1"/>
          <p:nvPr/>
        </p:nvSpPr>
        <p:spPr>
          <a:xfrm>
            <a:off x="311700" y="1339532"/>
            <a:ext cx="4523100" cy="2464435"/>
          </a:xfrm>
          <a:prstGeom prst="rect">
            <a:avLst/>
          </a:prstGeom>
          <a:noFill/>
          <a:ln>
            <a:noFill/>
          </a:ln>
        </p:spPr>
        <p:txBody>
          <a:bodyPr anchorCtr="0" anchor="t" bIns="91425" lIns="91425" spcFirstLastPara="1" rIns="91425" wrap="square" tIns="91425">
            <a:noAutofit/>
          </a:bodyPr>
          <a:lstStyle/>
          <a:p>
            <a:pPr indent="-342900" lvl="0" marL="419100" marR="0" rtl="0" algn="l">
              <a:lnSpc>
                <a:spcPct val="115000"/>
              </a:lnSpc>
              <a:spcBef>
                <a:spcPts val="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2D matrix with all variables on each axis</a:t>
            </a:r>
            <a:endParaRPr b="0" i="0" sz="2000" u="none" cap="none" strike="noStrike">
              <a:solidFill>
                <a:srgbClr val="595959"/>
              </a:solidFill>
              <a:latin typeface="Helvetica Neue"/>
              <a:ea typeface="Helvetica Neue"/>
              <a:cs typeface="Helvetica Neue"/>
              <a:sym typeface="Helvetica Neue"/>
            </a:endParaRPr>
          </a:p>
          <a:p>
            <a:pPr indent="-342900" lvl="0" marL="419100" marR="0" rtl="0" algn="l">
              <a:lnSpc>
                <a:spcPct val="115000"/>
              </a:lnSpc>
              <a:spcBef>
                <a:spcPts val="1200"/>
              </a:spcBef>
              <a:spcAft>
                <a:spcPts val="0"/>
              </a:spcAft>
              <a:buClr>
                <a:srgbClr val="595959"/>
              </a:buClr>
              <a:buSzPts val="2400"/>
              <a:buFont typeface="Arial"/>
              <a:buChar char="•"/>
            </a:pPr>
            <a:r>
              <a:rPr b="0" i="0" lang="en" sz="2000" u="none" cap="none" strike="noStrike">
                <a:solidFill>
                  <a:srgbClr val="595959"/>
                </a:solidFill>
                <a:latin typeface="Helvetica Neue"/>
                <a:ea typeface="Helvetica Neue"/>
                <a:cs typeface="Helvetica Neue"/>
                <a:sym typeface="Helvetica Neue"/>
              </a:rPr>
              <a:t>Entries represent the </a:t>
            </a:r>
            <a:r>
              <a:rPr b="1" i="0" lang="en" sz="2000" u="none" cap="none" strike="noStrike">
                <a:solidFill>
                  <a:srgbClr val="595959"/>
                </a:solidFill>
                <a:latin typeface="Helvetica Neue"/>
                <a:ea typeface="Helvetica Neue"/>
                <a:cs typeface="Helvetica Neue"/>
                <a:sym typeface="Helvetica Neue"/>
              </a:rPr>
              <a:t>correlation coefficients</a:t>
            </a:r>
            <a:r>
              <a:rPr b="0" i="0" lang="en" sz="2000" u="none" cap="none" strike="noStrike">
                <a:solidFill>
                  <a:srgbClr val="595959"/>
                </a:solidFill>
                <a:latin typeface="Helvetica Neue"/>
                <a:ea typeface="Helvetica Neue"/>
                <a:cs typeface="Helvetica Neue"/>
                <a:sym typeface="Helvetica Neue"/>
              </a:rPr>
              <a:t> between each pair of variables</a:t>
            </a:r>
            <a:endParaRPr b="0" i="0" sz="2000" u="none" cap="none" strike="noStrike">
              <a:solidFill>
                <a:srgbClr val="595959"/>
              </a:solidFill>
              <a:latin typeface="Helvetica Neue"/>
              <a:ea typeface="Helvetica Neue"/>
              <a:cs typeface="Helvetica Neue"/>
              <a:sym typeface="Helvetica Neue"/>
            </a:endParaRPr>
          </a:p>
          <a:p>
            <a:pPr indent="-196850" lvl="0" marL="285750" marR="0" rtl="0" algn="l">
              <a:lnSpc>
                <a:spcPct val="115000"/>
              </a:lnSpc>
              <a:spcBef>
                <a:spcPts val="1200"/>
              </a:spcBef>
              <a:spcAft>
                <a:spcPts val="1000"/>
              </a:spcAft>
              <a:buClr>
                <a:srgbClr val="000000"/>
              </a:buClr>
              <a:buSzPts val="1400"/>
              <a:buFont typeface="Arial"/>
              <a:buNone/>
            </a:pPr>
            <a:r>
              <a:t/>
            </a:r>
            <a:endParaRPr b="0" i="0" sz="1400" u="none" cap="none" strike="noStrike">
              <a:solidFill>
                <a:srgbClr val="000000"/>
              </a:solidFill>
              <a:latin typeface="Helvetica Neue"/>
              <a:ea typeface="Helvetica Neue"/>
              <a:cs typeface="Helvetica Neue"/>
              <a:sym typeface="Helvetica Neue"/>
            </a:endParaRPr>
          </a:p>
        </p:txBody>
      </p:sp>
      <p:pic>
        <p:nvPicPr>
          <p:cNvPr descr="iris_correlation_matrix.PNG" id="351" name="Google Shape;351;g61db77f307_0_220"/>
          <p:cNvPicPr preferRelativeResize="0"/>
          <p:nvPr/>
        </p:nvPicPr>
        <p:blipFill rotWithShape="1">
          <a:blip r:embed="rId4">
            <a:alphaModFix/>
          </a:blip>
          <a:srcRect b="0" l="0" r="0" t="0"/>
          <a:stretch/>
        </p:blipFill>
        <p:spPr>
          <a:xfrm>
            <a:off x="878731" y="3556651"/>
            <a:ext cx="3514725" cy="790575"/>
          </a:xfrm>
          <a:prstGeom prst="rect">
            <a:avLst/>
          </a:prstGeom>
          <a:noFill/>
          <a:ln>
            <a:noFill/>
          </a:ln>
        </p:spPr>
      </p:pic>
      <p:sp>
        <p:nvSpPr>
          <p:cNvPr id="352" name="Google Shape;352;g61db77f307_0_220"/>
          <p:cNvSpPr txBox="1"/>
          <p:nvPr/>
        </p:nvSpPr>
        <p:spPr>
          <a:xfrm>
            <a:off x="7918074" y="4520748"/>
            <a:ext cx="791400" cy="416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200" u="sng" cap="none" strike="noStrike">
                <a:solidFill>
                  <a:srgbClr val="0097A7"/>
                </a:solidFill>
                <a:latin typeface="Arial"/>
                <a:ea typeface="Arial"/>
                <a:cs typeface="Arial"/>
                <a:sym typeface="Arial"/>
                <a:hlinkClick r:id="rId5">
                  <a:extLst>
                    <a:ext uri="{A12FA001-AC4F-418D-AE19-62706E023703}">
                      <ahyp:hlinkClr val="tx"/>
                    </a:ext>
                  </a:extLst>
                </a:hlinkClick>
              </a:rPr>
              <a:t>Source</a:t>
            </a:r>
            <a:endParaRPr b="0" i="0" sz="1200" u="none" cap="none" strike="noStrike">
              <a:solidFill>
                <a:srgbClr val="000000"/>
              </a:solidFill>
              <a:latin typeface="Arial"/>
              <a:ea typeface="Arial"/>
              <a:cs typeface="Arial"/>
              <a:sym typeface="Arial"/>
            </a:endParaRPr>
          </a:p>
        </p:txBody>
      </p:sp>
      <p:sp>
        <p:nvSpPr>
          <p:cNvPr id="353" name="Google Shape;353;g61db77f307_0_220"/>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4" name="Google Shape;354;g61db77f307_0_220"/>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5" name="Google Shape;355;g61db77f307_0_220"/>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6" name="Google Shape;356;g61db77f307_0_220"/>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7" name="Google Shape;357;g61db77f307_0_220"/>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8" name="Google Shape;358;g61db77f307_0_220"/>
          <p:cNvSpPr/>
          <p:nvPr/>
        </p:nvSpPr>
        <p:spPr>
          <a:xfrm>
            <a:off x="1291013" y="4398886"/>
            <a:ext cx="2690160" cy="261610"/>
          </a:xfrm>
          <a:prstGeom prst="rect">
            <a:avLst/>
          </a:prstGeom>
          <a:noFill/>
          <a:ln>
            <a:noFill/>
          </a:ln>
        </p:spPr>
        <p:txBody>
          <a:bodyPr anchorCtr="0" anchor="t" bIns="45700" lIns="91425" spcFirstLastPara="1" rIns="91425" wrap="square" tIns="45700">
            <a:spAutoFit/>
          </a:bodyPr>
          <a:lstStyle/>
          <a:p>
            <a:pPr indent="0" lvl="0" marL="76200" marR="0" rtl="0" algn="ctr">
              <a:lnSpc>
                <a:spcPct val="100000"/>
              </a:lnSpc>
              <a:spcBef>
                <a:spcPts val="0"/>
              </a:spcBef>
              <a:spcAft>
                <a:spcPts val="0"/>
              </a:spcAft>
              <a:buClr>
                <a:srgbClr val="000000"/>
              </a:buClr>
              <a:buSzPts val="1100"/>
              <a:buFont typeface="Arial"/>
              <a:buNone/>
            </a:pPr>
            <a:r>
              <a:rPr b="0" i="1" lang="en" sz="1100" u="none" cap="none" strike="noStrike">
                <a:solidFill>
                  <a:srgbClr val="595959"/>
                </a:solidFill>
                <a:latin typeface="Helvetica Neue"/>
                <a:ea typeface="Helvetica Neue"/>
                <a:cs typeface="Helvetica Neue"/>
                <a:sym typeface="Helvetica Neue"/>
              </a:rPr>
              <a:t>Why are all entries on the diagonal ‘1’?</a:t>
            </a:r>
            <a:endParaRPr b="0" i="1" sz="1100" u="none" cap="none" strike="noStrike">
              <a:solidFill>
                <a:srgbClr val="000000"/>
              </a:solidFill>
              <a:latin typeface="Helvetica Neue"/>
              <a:ea typeface="Helvetica Neue"/>
              <a:cs typeface="Helvetica Neue"/>
              <a:sym typeface="Helvetica Neue"/>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D509E"/>
                </a:solidFill>
              </a:rPr>
              <a:t>Correlation Plots</a:t>
            </a:r>
            <a:endParaRPr>
              <a:solidFill>
                <a:srgbClr val="1D509E"/>
              </a:solidFill>
            </a:endParaRPr>
          </a:p>
        </p:txBody>
      </p:sp>
      <p:sp>
        <p:nvSpPr>
          <p:cNvPr id="364" name="Google Shape;364;p25"/>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65" name="Google Shape;365;p25"/>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66" name="Google Shape;366;p25"/>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67" name="Google Shape;367;p25"/>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68" name="Google Shape;368;p25"/>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369" name="Google Shape;369;p25"/>
          <p:cNvPicPr preferRelativeResize="0"/>
          <p:nvPr/>
        </p:nvPicPr>
        <p:blipFill rotWithShape="1">
          <a:blip r:embed="rId3">
            <a:alphaModFix/>
          </a:blip>
          <a:srcRect b="0" l="0" r="0" t="0"/>
          <a:stretch/>
        </p:blipFill>
        <p:spPr>
          <a:xfrm>
            <a:off x="583159" y="996705"/>
            <a:ext cx="4054336" cy="4148186"/>
          </a:xfrm>
          <a:prstGeom prst="rect">
            <a:avLst/>
          </a:prstGeom>
          <a:noFill/>
          <a:ln>
            <a:noFill/>
          </a:ln>
        </p:spPr>
      </p:pic>
      <p:sp>
        <p:nvSpPr>
          <p:cNvPr id="370" name="Google Shape;370;p25"/>
          <p:cNvSpPr txBox="1"/>
          <p:nvPr/>
        </p:nvSpPr>
        <p:spPr>
          <a:xfrm>
            <a:off x="4908954" y="4905683"/>
            <a:ext cx="4572000"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000" u="none" cap="none" strike="noStrike">
                <a:solidFill>
                  <a:srgbClr val="D6D6D6"/>
                </a:solidFill>
                <a:latin typeface="Arial"/>
                <a:ea typeface="Arial"/>
                <a:cs typeface="Arial"/>
                <a:sym typeface="Arial"/>
              </a:rPr>
              <a:t>https://r-coder.com/correlation-plot-r/</a:t>
            </a:r>
            <a:endParaRPr b="0" i="0" sz="1000" u="none" cap="none" strike="noStrike">
              <a:solidFill>
                <a:srgbClr val="D6D6D6"/>
              </a:solidFill>
              <a:latin typeface="Arial"/>
              <a:ea typeface="Arial"/>
              <a:cs typeface="Arial"/>
              <a:sym typeface="Arial"/>
            </a:endParaRPr>
          </a:p>
        </p:txBody>
      </p:sp>
      <p:pic>
        <p:nvPicPr>
          <p:cNvPr id="371" name="Google Shape;371;p25"/>
          <p:cNvPicPr preferRelativeResize="0"/>
          <p:nvPr/>
        </p:nvPicPr>
        <p:blipFill rotWithShape="1">
          <a:blip r:embed="rId4">
            <a:alphaModFix/>
          </a:blip>
          <a:srcRect b="0" l="0" r="0" t="0"/>
          <a:stretch/>
        </p:blipFill>
        <p:spPr>
          <a:xfrm>
            <a:off x="4637495" y="1215866"/>
            <a:ext cx="4512711" cy="271176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g61db77f307_0_9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Agenda</a:t>
            </a:r>
            <a:endParaRPr i="0" sz="2400" u="none" cap="none" strike="noStrike">
              <a:solidFill>
                <a:srgbClr val="1C4587"/>
              </a:solidFill>
              <a:latin typeface="Hind"/>
              <a:ea typeface="Hind"/>
              <a:cs typeface="Hind"/>
              <a:sym typeface="Hind"/>
            </a:endParaRPr>
          </a:p>
        </p:txBody>
      </p:sp>
      <p:sp>
        <p:nvSpPr>
          <p:cNvPr id="73" name="Google Shape;73;g61db77f307_0_9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Arial"/>
              <a:buAutoNum type="arabicPeriod"/>
            </a:pPr>
            <a:r>
              <a:rPr b="1" lang="en" sz="1600">
                <a:latin typeface="Helvetica Neue"/>
                <a:ea typeface="Helvetica Neue"/>
                <a:cs typeface="Helvetica Neue"/>
                <a:sym typeface="Helvetica Neue"/>
              </a:rPr>
              <a:t>Why Data Visualization is Important</a:t>
            </a:r>
            <a:endParaRPr/>
          </a:p>
          <a:p>
            <a:pPr indent="-342900" lvl="0" marL="457200" rtl="0" algn="l">
              <a:lnSpc>
                <a:spcPct val="115000"/>
              </a:lnSpc>
              <a:spcBef>
                <a:spcPts val="0"/>
              </a:spcBef>
              <a:spcAft>
                <a:spcPts val="0"/>
              </a:spcAft>
              <a:buSzPts val="1800"/>
              <a:buFont typeface="Arial"/>
              <a:buAutoNum type="arabicPeriod"/>
            </a:pPr>
            <a:r>
              <a:rPr b="1" lang="en" sz="1600">
                <a:latin typeface="Helvetica Neue"/>
                <a:ea typeface="Helvetica Neue"/>
                <a:cs typeface="Helvetica Neue"/>
                <a:sym typeface="Helvetica Neue"/>
              </a:rPr>
              <a:t>Data Visualization Libraries</a:t>
            </a:r>
            <a:endParaRPr/>
          </a:p>
          <a:p>
            <a:pPr indent="-342900" lvl="0" marL="457200" rtl="0" algn="l">
              <a:lnSpc>
                <a:spcPct val="115000"/>
              </a:lnSpc>
              <a:spcBef>
                <a:spcPts val="0"/>
              </a:spcBef>
              <a:spcAft>
                <a:spcPts val="0"/>
              </a:spcAft>
              <a:buSzPts val="1800"/>
              <a:buFont typeface="Arial"/>
              <a:buAutoNum type="arabicPeriod"/>
            </a:pPr>
            <a:r>
              <a:rPr b="1" lang="en" sz="1600">
                <a:latin typeface="Helvetica Neue"/>
                <a:ea typeface="Helvetica Neue"/>
                <a:cs typeface="Helvetica Neue"/>
                <a:sym typeface="Helvetica Neue"/>
              </a:rPr>
              <a:t>Basic Visualizations</a:t>
            </a:r>
            <a:endParaRPr/>
          </a:p>
          <a:p>
            <a:pPr indent="-342900" lvl="0" marL="457200" rtl="0" algn="l">
              <a:lnSpc>
                <a:spcPct val="115000"/>
              </a:lnSpc>
              <a:spcBef>
                <a:spcPts val="0"/>
              </a:spcBef>
              <a:spcAft>
                <a:spcPts val="0"/>
              </a:spcAft>
              <a:buSzPts val="1800"/>
              <a:buFont typeface="Arial"/>
              <a:buAutoNum type="arabicPeriod"/>
            </a:pPr>
            <a:r>
              <a:rPr b="1" lang="en" sz="1600">
                <a:latin typeface="Helvetica Neue"/>
                <a:ea typeface="Helvetica Neue"/>
                <a:cs typeface="Helvetica Neue"/>
                <a:sym typeface="Helvetica Neue"/>
              </a:rPr>
              <a:t>Advanced Visualizations</a:t>
            </a:r>
            <a:endParaRPr/>
          </a:p>
          <a:p>
            <a:pPr indent="-342900" lvl="0" marL="457200" rtl="0" algn="l">
              <a:lnSpc>
                <a:spcPct val="115000"/>
              </a:lnSpc>
              <a:spcBef>
                <a:spcPts val="0"/>
              </a:spcBef>
              <a:spcAft>
                <a:spcPts val="0"/>
              </a:spcAft>
              <a:buSzPts val="1800"/>
              <a:buFont typeface="Arial"/>
              <a:buAutoNum type="arabicPeriod"/>
            </a:pPr>
            <a:r>
              <a:rPr b="1" lang="en" sz="1600">
                <a:latin typeface="Helvetica Neue"/>
                <a:ea typeface="Helvetica Neue"/>
                <a:cs typeface="Helvetica Neue"/>
                <a:sym typeface="Helvetica Neue"/>
              </a:rPr>
              <a:t>Challenges of Visualization</a:t>
            </a:r>
            <a:endParaRPr b="1" sz="1600">
              <a:latin typeface="Helvetica Neue"/>
              <a:ea typeface="Helvetica Neue"/>
              <a:cs typeface="Helvetica Neue"/>
              <a:sym typeface="Helvetica Neue"/>
            </a:endParaRPr>
          </a:p>
          <a:p>
            <a:pPr indent="-228600" lvl="0" marL="457200" rtl="0" algn="l">
              <a:lnSpc>
                <a:spcPct val="115000"/>
              </a:lnSpc>
              <a:spcBef>
                <a:spcPts val="0"/>
              </a:spcBef>
              <a:spcAft>
                <a:spcPts val="0"/>
              </a:spcAft>
              <a:buSzPts val="1800"/>
              <a:buFont typeface="Arial"/>
              <a:buNone/>
            </a:pPr>
            <a:r>
              <a:t/>
            </a:r>
            <a:endParaRPr sz="1600">
              <a:latin typeface="Helvetica Neue"/>
              <a:ea typeface="Helvetica Neue"/>
              <a:cs typeface="Helvetica Neue"/>
              <a:sym typeface="Helvetica Neue"/>
            </a:endParaRPr>
          </a:p>
          <a:p>
            <a:pPr indent="-228600" lvl="0" marL="457200" rtl="0" algn="l">
              <a:lnSpc>
                <a:spcPct val="115000"/>
              </a:lnSpc>
              <a:spcBef>
                <a:spcPts val="0"/>
              </a:spcBef>
              <a:spcAft>
                <a:spcPts val="0"/>
              </a:spcAft>
              <a:buSzPts val="1800"/>
              <a:buFont typeface="Arial"/>
              <a:buNone/>
            </a:pPr>
            <a:r>
              <a:t/>
            </a:r>
            <a:endParaRPr sz="1600">
              <a:latin typeface="Helvetica Neue"/>
              <a:ea typeface="Helvetica Neue"/>
              <a:cs typeface="Helvetica Neue"/>
              <a:sym typeface="Helvetica Neue"/>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19"/>
          <p:cNvSpPr txBox="1"/>
          <p:nvPr>
            <p:ph type="title"/>
          </p:nvPr>
        </p:nvSpPr>
        <p:spPr>
          <a:xfrm>
            <a:off x="311700" y="1999050"/>
            <a:ext cx="8520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2500">
                <a:solidFill>
                  <a:srgbClr val="1C4D99"/>
                </a:solidFill>
              </a:rPr>
              <a:t>Demo</a:t>
            </a:r>
            <a:endParaRPr sz="2500">
              <a:solidFill>
                <a:srgbClr val="1C4D99"/>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g61db77f307_0_27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Challenges of Visualization</a:t>
            </a:r>
            <a:endParaRPr>
              <a:solidFill>
                <a:srgbClr val="1C4D99"/>
              </a:solidFill>
            </a:endParaRPr>
          </a:p>
        </p:txBody>
      </p:sp>
      <p:sp>
        <p:nvSpPr>
          <p:cNvPr id="382" name="Google Shape;382;g61db77f307_0_270"/>
          <p:cNvSpPr/>
          <p:nvPr/>
        </p:nvSpPr>
        <p:spPr>
          <a:xfrm>
            <a:off x="1669977" y="1156238"/>
            <a:ext cx="2701800" cy="1741800"/>
          </a:xfrm>
          <a:prstGeom prst="rect">
            <a:avLst/>
          </a:prstGeom>
          <a:solidFill>
            <a:srgbClr val="D0E0E3"/>
          </a:solidFill>
          <a:ln cap="flat" cmpd="sng" w="2857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Hind"/>
                <a:ea typeface="Hind"/>
                <a:cs typeface="Hind"/>
                <a:sym typeface="Hind"/>
              </a:rPr>
              <a:t>Higher Dimension</a:t>
            </a:r>
            <a:endParaRPr b="1" i="0" sz="2000" u="none" cap="none" strike="noStrike">
              <a:solidFill>
                <a:srgbClr val="000000"/>
              </a:solidFill>
              <a:latin typeface="Hind"/>
              <a:ea typeface="Hind"/>
              <a:cs typeface="Hind"/>
              <a:sym typeface="Hind"/>
            </a:endParaRPr>
          </a:p>
        </p:txBody>
      </p:sp>
      <p:sp>
        <p:nvSpPr>
          <p:cNvPr id="383" name="Google Shape;383;g61db77f307_0_270"/>
          <p:cNvSpPr/>
          <p:nvPr/>
        </p:nvSpPr>
        <p:spPr>
          <a:xfrm>
            <a:off x="4544851" y="3051628"/>
            <a:ext cx="2701800" cy="1741800"/>
          </a:xfrm>
          <a:prstGeom prst="rect">
            <a:avLst/>
          </a:prstGeom>
          <a:solidFill>
            <a:srgbClr val="D9D2E9"/>
          </a:solidFill>
          <a:ln cap="flat" cmpd="sng" w="2857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Hind"/>
                <a:ea typeface="Hind"/>
                <a:cs typeface="Hind"/>
                <a:sym typeface="Hind"/>
              </a:rPr>
              <a:t>Hard to Show Uncertainty</a:t>
            </a:r>
            <a:endParaRPr b="1" i="0" sz="2000" u="none" cap="none" strike="noStrike">
              <a:solidFill>
                <a:srgbClr val="000000"/>
              </a:solidFill>
              <a:latin typeface="Hind"/>
              <a:ea typeface="Hind"/>
              <a:cs typeface="Hind"/>
              <a:sym typeface="Hind"/>
            </a:endParaRPr>
          </a:p>
        </p:txBody>
      </p:sp>
      <p:sp>
        <p:nvSpPr>
          <p:cNvPr id="384" name="Google Shape;384;g61db77f307_0_270"/>
          <p:cNvSpPr/>
          <p:nvPr/>
        </p:nvSpPr>
        <p:spPr>
          <a:xfrm>
            <a:off x="1669977" y="3051628"/>
            <a:ext cx="2701800" cy="1741800"/>
          </a:xfrm>
          <a:prstGeom prst="rect">
            <a:avLst/>
          </a:prstGeom>
          <a:solidFill>
            <a:srgbClr val="CFE2F3"/>
          </a:solidFill>
          <a:ln cap="flat" cmpd="sng" w="28575">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Hind"/>
                <a:ea typeface="Hind"/>
                <a:cs typeface="Hind"/>
                <a:sym typeface="Hind"/>
              </a:rPr>
              <a:t>Time Consuming</a:t>
            </a:r>
            <a:endParaRPr b="1" i="0" sz="2000" u="none" cap="none" strike="noStrike">
              <a:solidFill>
                <a:srgbClr val="000000"/>
              </a:solidFill>
              <a:latin typeface="Hind"/>
              <a:ea typeface="Hind"/>
              <a:cs typeface="Hind"/>
              <a:sym typeface="Hind"/>
            </a:endParaRPr>
          </a:p>
        </p:txBody>
      </p:sp>
      <p:sp>
        <p:nvSpPr>
          <p:cNvPr id="385" name="Google Shape;385;g61db77f307_0_270"/>
          <p:cNvSpPr/>
          <p:nvPr/>
        </p:nvSpPr>
        <p:spPr>
          <a:xfrm>
            <a:off x="4544851" y="1156225"/>
            <a:ext cx="2701800" cy="1741800"/>
          </a:xfrm>
          <a:prstGeom prst="rect">
            <a:avLst/>
          </a:prstGeom>
          <a:solidFill>
            <a:srgbClr val="C9DAF8"/>
          </a:solidFill>
          <a:ln cap="flat" cmpd="sng" w="28575">
            <a:solidFill>
              <a:srgbClr val="A4C2F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Hind"/>
                <a:ea typeface="Hind"/>
                <a:cs typeface="Hind"/>
                <a:sym typeface="Hind"/>
              </a:rPr>
              <a:t>Non-Trivial</a:t>
            </a:r>
            <a:endParaRPr b="1" i="0" sz="2000" u="none" cap="none" strike="noStrike">
              <a:solidFill>
                <a:srgbClr val="000000"/>
              </a:solidFill>
              <a:latin typeface="Hind"/>
              <a:ea typeface="Hind"/>
              <a:cs typeface="Hind"/>
              <a:sym typeface="Hind"/>
            </a:endParaRPr>
          </a:p>
        </p:txBody>
      </p:sp>
      <p:sp>
        <p:nvSpPr>
          <p:cNvPr id="386" name="Google Shape;386;g61db77f307_0_270"/>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87" name="Google Shape;387;g61db77f307_0_270"/>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88" name="Google Shape;388;g61db77f307_0_270"/>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89" name="Google Shape;389;g61db77f307_0_270"/>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90" name="Google Shape;390;g61db77f307_0_270"/>
          <p:cNvSpPr/>
          <p:nvPr/>
        </p:nvSpPr>
        <p:spPr>
          <a:xfrm>
            <a:off x="8943860" y="4955223"/>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g61db77f307_0_285"/>
          <p:cNvSpPr txBox="1"/>
          <p:nvPr>
            <p:ph type="title"/>
          </p:nvPr>
        </p:nvSpPr>
        <p:spPr>
          <a:xfrm>
            <a:off x="401025" y="35845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High Dimensional Data</a:t>
            </a:r>
            <a:endParaRPr>
              <a:solidFill>
                <a:srgbClr val="1C4D99"/>
              </a:solidFill>
            </a:endParaRPr>
          </a:p>
        </p:txBody>
      </p:sp>
      <p:sp>
        <p:nvSpPr>
          <p:cNvPr id="396" name="Google Shape;396;g61db77f307_0_285"/>
          <p:cNvSpPr txBox="1"/>
          <p:nvPr/>
        </p:nvSpPr>
        <p:spPr>
          <a:xfrm>
            <a:off x="4586910" y="686224"/>
            <a:ext cx="4239300" cy="1765200"/>
          </a:xfrm>
          <a:prstGeom prst="rect">
            <a:avLst/>
          </a:prstGeom>
          <a:noFill/>
          <a:ln>
            <a:noFill/>
          </a:ln>
        </p:spPr>
        <p:txBody>
          <a:bodyPr anchorCtr="0" anchor="t" bIns="91425" lIns="91425" spcFirstLastPara="1" rIns="91425" wrap="square" tIns="91425">
            <a:noAutofit/>
          </a:bodyPr>
          <a:lstStyle/>
          <a:p>
            <a:pPr indent="-342900" lvl="0" marL="419100" marR="0" rtl="0" algn="l">
              <a:lnSpc>
                <a:spcPct val="115000"/>
              </a:lnSpc>
              <a:spcBef>
                <a:spcPts val="0"/>
              </a:spcBef>
              <a:spcAft>
                <a:spcPts val="0"/>
              </a:spcAft>
              <a:buClr>
                <a:srgbClr val="595959"/>
              </a:buClr>
              <a:buSzPts val="2400"/>
              <a:buFont typeface="Arial"/>
              <a:buChar char="•"/>
            </a:pPr>
            <a:r>
              <a:rPr b="0" i="0" lang="en" sz="1600" u="none" cap="none" strike="noStrike">
                <a:solidFill>
                  <a:srgbClr val="595959"/>
                </a:solidFill>
                <a:latin typeface="Helvetica Neue"/>
                <a:ea typeface="Helvetica Neue"/>
                <a:cs typeface="Helvetica Neue"/>
                <a:sym typeface="Helvetica Neue"/>
              </a:rPr>
              <a:t>Color, time animations, or point shape can be used for higher dimensions</a:t>
            </a:r>
            <a:endParaRPr b="0" i="0" sz="1600" u="none" cap="none" strike="noStrike">
              <a:solidFill>
                <a:srgbClr val="595959"/>
              </a:solidFill>
              <a:latin typeface="Helvetica Neue"/>
              <a:ea typeface="Helvetica Neue"/>
              <a:cs typeface="Helvetica Neue"/>
              <a:sym typeface="Helvetica Neue"/>
            </a:endParaRPr>
          </a:p>
          <a:p>
            <a:pPr indent="-342900" lvl="0" marL="419100" marR="0" rtl="0" algn="l">
              <a:lnSpc>
                <a:spcPct val="115000"/>
              </a:lnSpc>
              <a:spcBef>
                <a:spcPts val="1200"/>
              </a:spcBef>
              <a:spcAft>
                <a:spcPts val="1200"/>
              </a:spcAft>
              <a:buClr>
                <a:srgbClr val="595959"/>
              </a:buClr>
              <a:buSzPts val="2400"/>
              <a:buFont typeface="Arial"/>
              <a:buChar char="•"/>
            </a:pPr>
            <a:r>
              <a:rPr b="0" i="0" lang="en" sz="1600" u="none" cap="none" strike="noStrike">
                <a:solidFill>
                  <a:srgbClr val="595959"/>
                </a:solidFill>
                <a:latin typeface="Helvetica Neue"/>
                <a:ea typeface="Helvetica Neue"/>
                <a:cs typeface="Helvetica Neue"/>
                <a:sym typeface="Helvetica Neue"/>
              </a:rPr>
              <a:t>There is a limit to the number of features that can be displayed</a:t>
            </a:r>
            <a:endParaRPr b="0" i="0" sz="1600" u="none" cap="none" strike="noStrike">
              <a:solidFill>
                <a:srgbClr val="595959"/>
              </a:solidFill>
              <a:latin typeface="Helvetica Neue"/>
              <a:ea typeface="Helvetica Neue"/>
              <a:cs typeface="Helvetica Neue"/>
              <a:sym typeface="Helvetica Neue"/>
            </a:endParaRPr>
          </a:p>
        </p:txBody>
      </p:sp>
      <p:pic>
        <p:nvPicPr>
          <p:cNvPr id="397" name="Google Shape;397;g61db77f307_0_285"/>
          <p:cNvPicPr preferRelativeResize="0"/>
          <p:nvPr/>
        </p:nvPicPr>
        <p:blipFill rotWithShape="1">
          <a:blip r:embed="rId3">
            <a:alphaModFix/>
          </a:blip>
          <a:srcRect b="0" l="7645" r="0" t="0"/>
          <a:stretch/>
        </p:blipFill>
        <p:spPr>
          <a:xfrm>
            <a:off x="4775497" y="2332742"/>
            <a:ext cx="3185366" cy="2365733"/>
          </a:xfrm>
          <a:prstGeom prst="rect">
            <a:avLst/>
          </a:prstGeom>
          <a:noFill/>
          <a:ln>
            <a:noFill/>
          </a:ln>
        </p:spPr>
      </p:pic>
      <p:sp>
        <p:nvSpPr>
          <p:cNvPr id="398" name="Google Shape;398;g61db77f307_0_285"/>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99" name="Google Shape;399;g61db77f307_0_285"/>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00" name="Google Shape;400;g61db77f307_0_285"/>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01" name="Google Shape;401;g61db77f307_0_285"/>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02" name="Google Shape;402;g61db77f307_0_285"/>
          <p:cNvSpPr/>
          <p:nvPr/>
        </p:nvSpPr>
        <p:spPr>
          <a:xfrm>
            <a:off x="8943860" y="4955223"/>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403" name="Google Shape;403;g61db77f307_0_285"/>
          <p:cNvPicPr preferRelativeResize="0"/>
          <p:nvPr/>
        </p:nvPicPr>
        <p:blipFill rotWithShape="1">
          <a:blip r:embed="rId4">
            <a:alphaModFix/>
          </a:blip>
          <a:srcRect b="0" l="2372" r="0" t="0"/>
          <a:stretch/>
        </p:blipFill>
        <p:spPr>
          <a:xfrm>
            <a:off x="689636" y="1125854"/>
            <a:ext cx="3463646" cy="2586309"/>
          </a:xfrm>
          <a:prstGeom prst="rect">
            <a:avLst/>
          </a:prstGeom>
          <a:noFill/>
          <a:ln>
            <a:noFill/>
          </a:ln>
        </p:spPr>
      </p:pic>
      <p:sp>
        <p:nvSpPr>
          <p:cNvPr id="404" name="Google Shape;404;g61db77f307_0_285"/>
          <p:cNvSpPr txBox="1"/>
          <p:nvPr/>
        </p:nvSpPr>
        <p:spPr>
          <a:xfrm>
            <a:off x="1008787" y="3820292"/>
            <a:ext cx="2666966" cy="355991"/>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262626"/>
                </a:solidFill>
                <a:latin typeface="Hind"/>
                <a:ea typeface="Hind"/>
                <a:cs typeface="Hind"/>
                <a:sym typeface="Hind"/>
              </a:rPr>
              <a:t>4D Plot For Earthquake Data</a:t>
            </a:r>
            <a:endParaRPr b="0" i="0" sz="1400" u="none" cap="none" strike="noStrike">
              <a:solidFill>
                <a:srgbClr val="262626"/>
              </a:solidFill>
              <a:latin typeface="Hind"/>
              <a:ea typeface="Hind"/>
              <a:cs typeface="Hind"/>
              <a:sym typeface="Hin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g61db77f307_0_29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Error Bars</a:t>
            </a:r>
            <a:endParaRPr>
              <a:solidFill>
                <a:srgbClr val="1C4D99"/>
              </a:solidFill>
            </a:endParaRPr>
          </a:p>
        </p:txBody>
      </p:sp>
      <p:sp>
        <p:nvSpPr>
          <p:cNvPr id="410" name="Google Shape;410;g61db77f307_0_297"/>
          <p:cNvSpPr txBox="1"/>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55600" lvl="0" marL="457200" marR="0" rtl="0" algn="l">
              <a:lnSpc>
                <a:spcPct val="115000"/>
              </a:lnSpc>
              <a:spcBef>
                <a:spcPts val="0"/>
              </a:spcBef>
              <a:spcAft>
                <a:spcPts val="0"/>
              </a:spcAft>
              <a:buClr>
                <a:srgbClr val="595959"/>
              </a:buClr>
              <a:buSzPts val="2000"/>
              <a:buFont typeface="Hind"/>
              <a:buChar char="●"/>
            </a:pPr>
            <a:r>
              <a:rPr lang="en" sz="1800">
                <a:solidFill>
                  <a:srgbClr val="595959"/>
                </a:solidFill>
                <a:latin typeface="Hind"/>
                <a:ea typeface="Hind"/>
                <a:cs typeface="Hind"/>
                <a:sym typeface="Hind"/>
              </a:rPr>
              <a:t>Show uncertainty</a:t>
            </a:r>
            <a:endParaRPr b="0" i="0" sz="1800" u="none" cap="none" strike="noStrike">
              <a:solidFill>
                <a:srgbClr val="595959"/>
              </a:solidFill>
              <a:latin typeface="Hind"/>
              <a:ea typeface="Hind"/>
              <a:cs typeface="Hind"/>
              <a:sym typeface="Hind"/>
            </a:endParaRPr>
          </a:p>
          <a:p>
            <a:pPr indent="-355600" lvl="0" marL="457200" marR="0" rtl="0" algn="l">
              <a:lnSpc>
                <a:spcPct val="115000"/>
              </a:lnSpc>
              <a:spcBef>
                <a:spcPts val="0"/>
              </a:spcBef>
              <a:spcAft>
                <a:spcPts val="0"/>
              </a:spcAft>
              <a:buClr>
                <a:srgbClr val="595959"/>
              </a:buClr>
              <a:buSzPts val="2000"/>
              <a:buFont typeface="Hind"/>
              <a:buChar char="●"/>
            </a:pPr>
            <a:r>
              <a:rPr b="0" i="0" lang="en" sz="1800" u="none" cap="none" strike="noStrike">
                <a:solidFill>
                  <a:srgbClr val="595959"/>
                </a:solidFill>
                <a:latin typeface="Hind"/>
                <a:ea typeface="Hind"/>
                <a:cs typeface="Hind"/>
                <a:sym typeface="Hind"/>
              </a:rPr>
              <a:t>Usually display 95 percent confidence interval</a:t>
            </a:r>
            <a:endParaRPr b="0" i="0" sz="1800" u="none" cap="none" strike="noStrike">
              <a:solidFill>
                <a:srgbClr val="595959"/>
              </a:solidFill>
              <a:latin typeface="Hind"/>
              <a:ea typeface="Hind"/>
              <a:cs typeface="Hind"/>
              <a:sym typeface="Hind"/>
            </a:endParaRPr>
          </a:p>
        </p:txBody>
      </p:sp>
      <p:pic>
        <p:nvPicPr>
          <p:cNvPr id="411" name="Google Shape;411;g61db77f307_0_297"/>
          <p:cNvPicPr preferRelativeResize="0"/>
          <p:nvPr/>
        </p:nvPicPr>
        <p:blipFill rotWithShape="1">
          <a:blip r:embed="rId3">
            <a:alphaModFix/>
          </a:blip>
          <a:srcRect b="0" l="0" r="0" t="0"/>
          <a:stretch/>
        </p:blipFill>
        <p:spPr>
          <a:xfrm>
            <a:off x="839275" y="1982213"/>
            <a:ext cx="3747075" cy="2810299"/>
          </a:xfrm>
          <a:prstGeom prst="rect">
            <a:avLst/>
          </a:prstGeom>
          <a:noFill/>
          <a:ln>
            <a:noFill/>
          </a:ln>
        </p:spPr>
      </p:pic>
      <p:pic>
        <p:nvPicPr>
          <p:cNvPr id="412" name="Google Shape;412;g61db77f307_0_297"/>
          <p:cNvPicPr preferRelativeResize="0"/>
          <p:nvPr/>
        </p:nvPicPr>
        <p:blipFill rotWithShape="1">
          <a:blip r:embed="rId4">
            <a:alphaModFix/>
          </a:blip>
          <a:srcRect b="0" l="0" r="0" t="0"/>
          <a:stretch/>
        </p:blipFill>
        <p:spPr>
          <a:xfrm>
            <a:off x="4779150" y="1982225"/>
            <a:ext cx="4053151" cy="2634836"/>
          </a:xfrm>
          <a:prstGeom prst="rect">
            <a:avLst/>
          </a:prstGeom>
          <a:noFill/>
          <a:ln>
            <a:noFill/>
          </a:ln>
        </p:spPr>
      </p:pic>
      <p:sp>
        <p:nvSpPr>
          <p:cNvPr id="413" name="Google Shape;413;g61db77f307_0_297"/>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14" name="Google Shape;414;g61db77f307_0_297"/>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15" name="Google Shape;415;g61db77f307_0_297"/>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16" name="Google Shape;416;g61db77f307_0_297"/>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17" name="Google Shape;417;g61db77f307_0_297"/>
          <p:cNvSpPr/>
          <p:nvPr/>
        </p:nvSpPr>
        <p:spPr>
          <a:xfrm>
            <a:off x="8943860" y="4955223"/>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g15901c1c0a7_0_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Error Bars</a:t>
            </a:r>
            <a:endParaRPr>
              <a:solidFill>
                <a:srgbClr val="1C4D99"/>
              </a:solidFill>
            </a:endParaRPr>
          </a:p>
        </p:txBody>
      </p:sp>
      <p:sp>
        <p:nvSpPr>
          <p:cNvPr id="423" name="Google Shape;423;g15901c1c0a7_0_0"/>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24" name="Google Shape;424;g15901c1c0a7_0_0"/>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25" name="Google Shape;425;g15901c1c0a7_0_0"/>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26" name="Google Shape;426;g15901c1c0a7_0_0"/>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27" name="Google Shape;427;g15901c1c0a7_0_0"/>
          <p:cNvSpPr/>
          <p:nvPr/>
        </p:nvSpPr>
        <p:spPr>
          <a:xfrm>
            <a:off x="8943860" y="4955223"/>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428" name="Google Shape;428;g15901c1c0a7_0_0"/>
          <p:cNvPicPr preferRelativeResize="0"/>
          <p:nvPr/>
        </p:nvPicPr>
        <p:blipFill>
          <a:blip r:embed="rId3">
            <a:alphaModFix/>
          </a:blip>
          <a:stretch>
            <a:fillRect/>
          </a:stretch>
        </p:blipFill>
        <p:spPr>
          <a:xfrm>
            <a:off x="85600" y="1170125"/>
            <a:ext cx="4551125" cy="2626275"/>
          </a:xfrm>
          <a:prstGeom prst="rect">
            <a:avLst/>
          </a:prstGeom>
          <a:noFill/>
          <a:ln cap="flat" cmpd="sng" w="9525">
            <a:solidFill>
              <a:schemeClr val="dk1"/>
            </a:solidFill>
            <a:prstDash val="solid"/>
            <a:round/>
            <a:headEnd len="sm" w="sm" type="none"/>
            <a:tailEnd len="sm" w="sm" type="none"/>
          </a:ln>
        </p:spPr>
      </p:pic>
      <p:pic>
        <p:nvPicPr>
          <p:cNvPr id="429" name="Google Shape;429;g15901c1c0a7_0_0"/>
          <p:cNvPicPr preferRelativeResize="0"/>
          <p:nvPr/>
        </p:nvPicPr>
        <p:blipFill>
          <a:blip r:embed="rId4">
            <a:alphaModFix/>
          </a:blip>
          <a:stretch>
            <a:fillRect/>
          </a:stretch>
        </p:blipFill>
        <p:spPr>
          <a:xfrm>
            <a:off x="4903575" y="2478550"/>
            <a:ext cx="4135676" cy="2187228"/>
          </a:xfrm>
          <a:prstGeom prst="rect">
            <a:avLst/>
          </a:prstGeom>
          <a:noFill/>
          <a:ln cap="flat" cmpd="sng" w="9525">
            <a:solidFill>
              <a:schemeClr val="dk1"/>
            </a:solidFill>
            <a:prstDash val="solid"/>
            <a:round/>
            <a:headEnd len="sm" w="sm" type="none"/>
            <a:tailEnd len="sm" w="sm" type="none"/>
          </a:ln>
        </p:spPr>
      </p:pic>
      <p:sp>
        <p:nvSpPr>
          <p:cNvPr id="430" name="Google Shape;430;g15901c1c0a7_0_0"/>
          <p:cNvSpPr txBox="1"/>
          <p:nvPr/>
        </p:nvSpPr>
        <p:spPr>
          <a:xfrm>
            <a:off x="1669650" y="4818275"/>
            <a:ext cx="6412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https://www.geeksforgeeks.org/errorbar-graph-in-python-using-matplotlib/</a:t>
            </a:r>
            <a:endParaRPr sz="12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g159444cf3f1_0_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Residual Plot</a:t>
            </a:r>
            <a:endParaRPr>
              <a:solidFill>
                <a:srgbClr val="1C4D99"/>
              </a:solidFill>
            </a:endParaRPr>
          </a:p>
        </p:txBody>
      </p:sp>
      <p:sp>
        <p:nvSpPr>
          <p:cNvPr id="436" name="Google Shape;436;g159444cf3f1_0_7"/>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37" name="Google Shape;437;g159444cf3f1_0_7"/>
          <p:cNvSpPr/>
          <p:nvPr/>
        </p:nvSpPr>
        <p:spPr>
          <a:xfrm>
            <a:off x="857840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38" name="Google Shape;438;g159444cf3f1_0_7"/>
          <p:cNvSpPr/>
          <p:nvPr/>
        </p:nvSpPr>
        <p:spPr>
          <a:xfrm>
            <a:off x="8711755"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39" name="Google Shape;439;g159444cf3f1_0_7"/>
          <p:cNvSpPr/>
          <p:nvPr/>
        </p:nvSpPr>
        <p:spPr>
          <a:xfrm>
            <a:off x="8826220"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40" name="Google Shape;440;g159444cf3f1_0_7"/>
          <p:cNvSpPr/>
          <p:nvPr/>
        </p:nvSpPr>
        <p:spPr>
          <a:xfrm>
            <a:off x="8943860" y="4955223"/>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41" name="Google Shape;441;g159444cf3f1_0_7"/>
          <p:cNvSpPr txBox="1"/>
          <p:nvPr/>
        </p:nvSpPr>
        <p:spPr>
          <a:xfrm>
            <a:off x="470150" y="1354050"/>
            <a:ext cx="8203800" cy="22164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Hind"/>
              <a:buChar char="●"/>
            </a:pPr>
            <a:r>
              <a:rPr lang="en" sz="1800">
                <a:latin typeface="Hind"/>
                <a:ea typeface="Hind"/>
                <a:cs typeface="Hind"/>
                <a:sym typeface="Hind"/>
              </a:rPr>
              <a:t>Values should be equally and randomly spaced on horizontal axis</a:t>
            </a:r>
            <a:endParaRPr sz="1800">
              <a:latin typeface="Hind"/>
              <a:ea typeface="Hind"/>
              <a:cs typeface="Hind"/>
              <a:sym typeface="Hind"/>
            </a:endParaRPr>
          </a:p>
          <a:p>
            <a:pPr indent="0" lvl="0" marL="457200" rtl="0" algn="l">
              <a:spcBef>
                <a:spcPts val="0"/>
              </a:spcBef>
              <a:spcAft>
                <a:spcPts val="0"/>
              </a:spcAft>
              <a:buNone/>
            </a:pPr>
            <a:r>
              <a:t/>
            </a:r>
            <a:endParaRPr sz="1800">
              <a:latin typeface="Hind"/>
              <a:ea typeface="Hind"/>
              <a:cs typeface="Hind"/>
              <a:sym typeface="Hind"/>
            </a:endParaRPr>
          </a:p>
          <a:p>
            <a:pPr indent="-342900" lvl="0" marL="457200" rtl="0" algn="l">
              <a:spcBef>
                <a:spcPts val="0"/>
              </a:spcBef>
              <a:spcAft>
                <a:spcPts val="0"/>
              </a:spcAft>
              <a:buSzPts val="1800"/>
              <a:buFont typeface="Hind"/>
              <a:buChar char="●"/>
            </a:pPr>
            <a:r>
              <a:rPr lang="en" sz="1800">
                <a:latin typeface="Hind"/>
                <a:ea typeface="Hind"/>
                <a:cs typeface="Hind"/>
                <a:sym typeface="Hind"/>
              </a:rPr>
              <a:t>Regression line is called line of best fit</a:t>
            </a:r>
            <a:endParaRPr sz="1800">
              <a:latin typeface="Hind"/>
              <a:ea typeface="Hind"/>
              <a:cs typeface="Hind"/>
              <a:sym typeface="Hind"/>
            </a:endParaRPr>
          </a:p>
          <a:p>
            <a:pPr indent="0" lvl="0" marL="457200" rtl="0" algn="l">
              <a:spcBef>
                <a:spcPts val="0"/>
              </a:spcBef>
              <a:spcAft>
                <a:spcPts val="0"/>
              </a:spcAft>
              <a:buNone/>
            </a:pPr>
            <a:r>
              <a:t/>
            </a:r>
            <a:endParaRPr sz="1800">
              <a:latin typeface="Hind"/>
              <a:ea typeface="Hind"/>
              <a:cs typeface="Hind"/>
              <a:sym typeface="Hind"/>
            </a:endParaRPr>
          </a:p>
          <a:p>
            <a:pPr indent="-342900" lvl="0" marL="457200" rtl="0" algn="l">
              <a:spcBef>
                <a:spcPts val="0"/>
              </a:spcBef>
              <a:spcAft>
                <a:spcPts val="0"/>
              </a:spcAft>
              <a:buSzPts val="1800"/>
              <a:buFont typeface="Hind"/>
              <a:buChar char="●"/>
            </a:pPr>
            <a:r>
              <a:rPr lang="en" sz="1800">
                <a:latin typeface="Hind"/>
                <a:ea typeface="Hind"/>
                <a:cs typeface="Hind"/>
                <a:sym typeface="Hind"/>
              </a:rPr>
              <a:t>Not optimal if data has outliers or is non-linear</a:t>
            </a:r>
            <a:endParaRPr sz="1800">
              <a:latin typeface="Hind"/>
              <a:ea typeface="Hind"/>
              <a:cs typeface="Hind"/>
              <a:sym typeface="Hind"/>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a:p>
        </p:txBody>
      </p:sp>
      <p:pic>
        <p:nvPicPr>
          <p:cNvPr id="442" name="Google Shape;442;g159444cf3f1_0_7"/>
          <p:cNvPicPr preferRelativeResize="0"/>
          <p:nvPr/>
        </p:nvPicPr>
        <p:blipFill>
          <a:blip r:embed="rId3">
            <a:alphaModFix/>
          </a:blip>
          <a:stretch>
            <a:fillRect/>
          </a:stretch>
        </p:blipFill>
        <p:spPr>
          <a:xfrm>
            <a:off x="3212763" y="2877350"/>
            <a:ext cx="2718475" cy="20778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pic>
        <p:nvPicPr>
          <p:cNvPr id="447" name="Google Shape;447;p6"/>
          <p:cNvPicPr preferRelativeResize="0"/>
          <p:nvPr/>
        </p:nvPicPr>
        <p:blipFill rotWithShape="1">
          <a:blip r:embed="rId3">
            <a:alphaModFix/>
          </a:blip>
          <a:srcRect b="0" l="0" r="0" t="0"/>
          <a:stretch/>
        </p:blipFill>
        <p:spPr>
          <a:xfrm>
            <a:off x="2649212" y="4088342"/>
            <a:ext cx="3845576" cy="812152"/>
          </a:xfrm>
          <a:prstGeom prst="rect">
            <a:avLst/>
          </a:prstGeom>
          <a:noFill/>
          <a:ln>
            <a:noFill/>
          </a:ln>
        </p:spPr>
      </p:pic>
      <p:sp>
        <p:nvSpPr>
          <p:cNvPr id="448" name="Google Shape;448;p6"/>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1C4587"/>
                </a:solidFill>
                <a:latin typeface="Hind"/>
                <a:ea typeface="Hind"/>
                <a:cs typeface="Hind"/>
                <a:sym typeface="Hind"/>
              </a:rPr>
              <a:t>Projects!</a:t>
            </a:r>
            <a:endParaRPr b="0" i="0" sz="1400" u="none" cap="none" strike="noStrike">
              <a:solidFill>
                <a:srgbClr val="000000"/>
              </a:solidFill>
              <a:latin typeface="Arial"/>
              <a:ea typeface="Arial"/>
              <a:cs typeface="Arial"/>
              <a:sym typeface="Arial"/>
            </a:endParaRPr>
          </a:p>
        </p:txBody>
      </p:sp>
      <p:sp>
        <p:nvSpPr>
          <p:cNvPr id="449" name="Google Shape;449;p6"/>
          <p:cNvSpPr txBox="1"/>
          <p:nvPr/>
        </p:nvSpPr>
        <p:spPr>
          <a:xfrm>
            <a:off x="322717" y="1152475"/>
            <a:ext cx="8520600" cy="3416400"/>
          </a:xfrm>
          <a:prstGeom prst="rect">
            <a:avLst/>
          </a:prstGeom>
          <a:noFill/>
          <a:ln>
            <a:noFill/>
          </a:ln>
        </p:spPr>
        <p:txBody>
          <a:bodyPr anchorCtr="0" anchor="t" bIns="45700" lIns="91425" spcFirstLastPara="1" rIns="91425" wrap="square" tIns="45700">
            <a:noAutofit/>
          </a:bodyPr>
          <a:lstStyle/>
          <a:p>
            <a:pPr indent="0" lvl="0" marL="0" marR="0" rtl="0" algn="l">
              <a:lnSpc>
                <a:spcPct val="200000"/>
              </a:lnSpc>
              <a:spcBef>
                <a:spcPts val="0"/>
              </a:spcBef>
              <a:spcAft>
                <a:spcPts val="0"/>
              </a:spcAft>
              <a:buNone/>
            </a:pPr>
            <a:r>
              <a:rPr b="1" lang="en" sz="1600">
                <a:solidFill>
                  <a:srgbClr val="595959"/>
                </a:solidFill>
                <a:latin typeface="Helvetica Neue"/>
                <a:ea typeface="Helvetica Neue"/>
                <a:cs typeface="Helvetica Neue"/>
                <a:sym typeface="Helvetica Neue"/>
              </a:rPr>
              <a:t>For your visualizations..</a:t>
            </a:r>
            <a:endParaRPr b="1" sz="1600">
              <a:solidFill>
                <a:srgbClr val="595959"/>
              </a:solidFill>
              <a:latin typeface="Helvetica Neue"/>
              <a:ea typeface="Helvetica Neue"/>
              <a:cs typeface="Helvetica Neue"/>
              <a:sym typeface="Helvetica Neue"/>
            </a:endParaRPr>
          </a:p>
          <a:p>
            <a:pPr indent="-330200" lvl="0" marL="457200" marR="0" rtl="0" algn="l">
              <a:lnSpc>
                <a:spcPct val="200000"/>
              </a:lnSpc>
              <a:spcBef>
                <a:spcPts val="0"/>
              </a:spcBef>
              <a:spcAft>
                <a:spcPts val="0"/>
              </a:spcAft>
              <a:buClr>
                <a:srgbClr val="595959"/>
              </a:buClr>
              <a:buSzPts val="1600"/>
              <a:buFont typeface="Helvetica Neue"/>
              <a:buChar char="●"/>
            </a:pPr>
            <a:r>
              <a:rPr lang="en" sz="1600">
                <a:solidFill>
                  <a:srgbClr val="595959"/>
                </a:solidFill>
                <a:latin typeface="Helvetica Neue"/>
                <a:ea typeface="Helvetica Neue"/>
                <a:cs typeface="Helvetica Neue"/>
                <a:sym typeface="Helvetica Neue"/>
              </a:rPr>
              <a:t>Choose the proper visualization</a:t>
            </a:r>
            <a:endParaRPr sz="1600">
              <a:solidFill>
                <a:srgbClr val="595959"/>
              </a:solidFill>
              <a:latin typeface="Helvetica Neue"/>
              <a:ea typeface="Helvetica Neue"/>
              <a:cs typeface="Helvetica Neue"/>
              <a:sym typeface="Helvetica Neue"/>
            </a:endParaRPr>
          </a:p>
          <a:p>
            <a:pPr indent="-330200" lvl="0" marL="457200" marR="0" rtl="0" algn="l">
              <a:lnSpc>
                <a:spcPct val="200000"/>
              </a:lnSpc>
              <a:spcBef>
                <a:spcPts val="0"/>
              </a:spcBef>
              <a:spcAft>
                <a:spcPts val="0"/>
              </a:spcAft>
              <a:buClr>
                <a:srgbClr val="595959"/>
              </a:buClr>
              <a:buSzPts val="1600"/>
              <a:buFont typeface="Helvetica Neue"/>
              <a:buChar char="●"/>
            </a:pPr>
            <a:r>
              <a:rPr lang="en" sz="1600">
                <a:solidFill>
                  <a:srgbClr val="595959"/>
                </a:solidFill>
                <a:latin typeface="Helvetica Neue"/>
                <a:ea typeface="Helvetica Neue"/>
                <a:cs typeface="Helvetica Neue"/>
                <a:sym typeface="Helvetica Neue"/>
              </a:rPr>
              <a:t>Don’t forget title, axis titles, etc.</a:t>
            </a:r>
            <a:endParaRPr sz="1600">
              <a:solidFill>
                <a:srgbClr val="595959"/>
              </a:solidFill>
              <a:latin typeface="Helvetica Neue"/>
              <a:ea typeface="Helvetica Neue"/>
              <a:cs typeface="Helvetica Neue"/>
              <a:sym typeface="Helvetica Neue"/>
            </a:endParaRPr>
          </a:p>
          <a:p>
            <a:pPr indent="0" lvl="0" marL="0" marR="0" rtl="0" algn="l">
              <a:lnSpc>
                <a:spcPct val="200000"/>
              </a:lnSpc>
              <a:spcBef>
                <a:spcPts val="0"/>
              </a:spcBef>
              <a:spcAft>
                <a:spcPts val="0"/>
              </a:spcAft>
              <a:buNone/>
            </a:pPr>
            <a:r>
              <a:rPr b="1" lang="en" sz="1600">
                <a:solidFill>
                  <a:srgbClr val="595959"/>
                </a:solidFill>
                <a:latin typeface="Helvetica Neue"/>
                <a:ea typeface="Helvetica Neue"/>
                <a:cs typeface="Helvetica Neue"/>
                <a:sym typeface="Helvetica Neue"/>
              </a:rPr>
              <a:t>2-3 people per project!</a:t>
            </a:r>
            <a:endParaRPr b="1" sz="1600">
              <a:solidFill>
                <a:srgbClr val="595959"/>
              </a:solidFill>
              <a:latin typeface="Helvetica Neue"/>
              <a:ea typeface="Helvetica Neue"/>
              <a:cs typeface="Helvetica Neue"/>
              <a:sym typeface="Helvetica Neue"/>
            </a:endParaRPr>
          </a:p>
          <a:p>
            <a:pPr indent="-330200" lvl="0" marL="457200" marR="0" rtl="0" algn="l">
              <a:lnSpc>
                <a:spcPct val="200000"/>
              </a:lnSpc>
              <a:spcBef>
                <a:spcPts val="0"/>
              </a:spcBef>
              <a:spcAft>
                <a:spcPts val="0"/>
              </a:spcAft>
              <a:buClr>
                <a:srgbClr val="595959"/>
              </a:buClr>
              <a:buSzPts val="1600"/>
              <a:buFont typeface="Helvetica Neue"/>
              <a:buChar char="●"/>
            </a:pPr>
            <a:r>
              <a:rPr lang="en" sz="1600">
                <a:solidFill>
                  <a:srgbClr val="595959"/>
                </a:solidFill>
                <a:latin typeface="Helvetica Neue"/>
                <a:ea typeface="Helvetica Neue"/>
                <a:cs typeface="Helvetica Neue"/>
                <a:sym typeface="Helvetica Neue"/>
              </a:rPr>
              <a:t>Come up to the front to find someone </a:t>
            </a:r>
            <a:endParaRPr sz="1600">
              <a:solidFill>
                <a:srgbClr val="595959"/>
              </a:solidFill>
              <a:latin typeface="Helvetica Neue"/>
              <a:ea typeface="Helvetica Neue"/>
              <a:cs typeface="Helvetica Neue"/>
              <a:sym typeface="Helvetica Neue"/>
            </a:endParaRPr>
          </a:p>
          <a:p>
            <a:pPr indent="-330200" lvl="0" marL="457200" marR="0" rtl="0" algn="l">
              <a:lnSpc>
                <a:spcPct val="200000"/>
              </a:lnSpc>
              <a:spcBef>
                <a:spcPts val="0"/>
              </a:spcBef>
              <a:spcAft>
                <a:spcPts val="0"/>
              </a:spcAft>
              <a:buClr>
                <a:srgbClr val="595959"/>
              </a:buClr>
              <a:buSzPts val="1600"/>
              <a:buFont typeface="Helvetica Neue"/>
              <a:buChar char="●"/>
            </a:pPr>
            <a:r>
              <a:rPr b="1" lang="en" sz="1600">
                <a:solidFill>
                  <a:srgbClr val="595959"/>
                </a:solidFill>
                <a:latin typeface="Helvetica Neue"/>
                <a:ea typeface="Helvetica Neue"/>
                <a:cs typeface="Helvetica Neue"/>
                <a:sym typeface="Helvetica Neue"/>
              </a:rPr>
              <a:t>Partner finding on ED!</a:t>
            </a:r>
            <a:endParaRPr b="1" sz="1600">
              <a:solidFill>
                <a:srgbClr val="595959"/>
              </a:solidFill>
              <a:latin typeface="Helvetica Neue"/>
              <a:ea typeface="Helvetica Neue"/>
              <a:cs typeface="Helvetica Neue"/>
              <a:sym typeface="Helvetica Neue"/>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pic>
        <p:nvPicPr>
          <p:cNvPr id="454" name="Google Shape;454;g159444cf3f1_0_1"/>
          <p:cNvPicPr preferRelativeResize="0"/>
          <p:nvPr/>
        </p:nvPicPr>
        <p:blipFill rotWithShape="1">
          <a:blip r:embed="rId3">
            <a:alphaModFix/>
          </a:blip>
          <a:srcRect b="0" l="0" r="0" t="0"/>
          <a:stretch/>
        </p:blipFill>
        <p:spPr>
          <a:xfrm>
            <a:off x="2649212" y="4088342"/>
            <a:ext cx="3845575" cy="812152"/>
          </a:xfrm>
          <a:prstGeom prst="rect">
            <a:avLst/>
          </a:prstGeom>
          <a:noFill/>
          <a:ln>
            <a:noFill/>
          </a:ln>
        </p:spPr>
      </p:pic>
      <p:sp>
        <p:nvSpPr>
          <p:cNvPr id="455" name="Google Shape;455;g159444cf3f1_0_1"/>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rgbClr val="1C4587"/>
                </a:solidFill>
                <a:latin typeface="Hind"/>
                <a:ea typeface="Hind"/>
                <a:cs typeface="Hind"/>
                <a:sym typeface="Hind"/>
              </a:rPr>
              <a:t>Coming Up</a:t>
            </a:r>
            <a:endParaRPr b="0" i="0" sz="1400" u="none" cap="none" strike="noStrike">
              <a:solidFill>
                <a:srgbClr val="000000"/>
              </a:solidFill>
              <a:latin typeface="Arial"/>
              <a:ea typeface="Arial"/>
              <a:cs typeface="Arial"/>
              <a:sym typeface="Arial"/>
            </a:endParaRPr>
          </a:p>
        </p:txBody>
      </p:sp>
      <p:sp>
        <p:nvSpPr>
          <p:cNvPr id="456" name="Google Shape;456;g159444cf3f1_0_1"/>
          <p:cNvSpPr txBox="1"/>
          <p:nvPr/>
        </p:nvSpPr>
        <p:spPr>
          <a:xfrm>
            <a:off x="322717" y="1152475"/>
            <a:ext cx="8520600" cy="34164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200000"/>
              </a:lnSpc>
              <a:spcBef>
                <a:spcPts val="0"/>
              </a:spcBef>
              <a:spcAft>
                <a:spcPts val="0"/>
              </a:spcAft>
              <a:buClr>
                <a:srgbClr val="000000"/>
              </a:buClr>
              <a:buSzPts val="1600"/>
              <a:buFont typeface="Arial"/>
              <a:buChar char="•"/>
            </a:pPr>
            <a:r>
              <a:rPr b="1" i="0" lang="en" sz="1600" u="none" cap="none" strike="noStrike">
                <a:solidFill>
                  <a:srgbClr val="595959"/>
                </a:solidFill>
                <a:latin typeface="Helvetica Neue"/>
                <a:ea typeface="Helvetica Neue"/>
                <a:cs typeface="Helvetica Neue"/>
                <a:sym typeface="Helvetica Neue"/>
              </a:rPr>
              <a:t>Assignment 3</a:t>
            </a:r>
            <a:r>
              <a:rPr b="0" i="0" lang="en" sz="1600" u="none" cap="none" strike="noStrike">
                <a:solidFill>
                  <a:srgbClr val="595959"/>
                </a:solidFill>
                <a:latin typeface="Helvetica Neue"/>
                <a:ea typeface="Helvetica Neue"/>
                <a:cs typeface="Helvetica Neue"/>
                <a:sym typeface="Helvetica Neue"/>
              </a:rPr>
              <a:t>: Due </a:t>
            </a:r>
            <a:r>
              <a:rPr lang="en" sz="1600">
                <a:solidFill>
                  <a:srgbClr val="595959"/>
                </a:solidFill>
                <a:latin typeface="Helvetica Neue"/>
                <a:ea typeface="Helvetica Neue"/>
                <a:cs typeface="Helvetica Neue"/>
                <a:sym typeface="Helvetica Neue"/>
              </a:rPr>
              <a:t>next Wednesday at 11:59 PM</a:t>
            </a:r>
            <a:endParaRPr b="0" i="0" sz="1400" u="none" cap="none" strike="noStrike">
              <a:solidFill>
                <a:srgbClr val="000000"/>
              </a:solidFill>
              <a:latin typeface="Arial"/>
              <a:ea typeface="Arial"/>
              <a:cs typeface="Arial"/>
              <a:sym typeface="Arial"/>
            </a:endParaRPr>
          </a:p>
          <a:p>
            <a:pPr indent="-285750" lvl="0" marL="285750" marR="0" rtl="0" algn="l">
              <a:lnSpc>
                <a:spcPct val="200000"/>
              </a:lnSpc>
              <a:spcBef>
                <a:spcPts val="0"/>
              </a:spcBef>
              <a:spcAft>
                <a:spcPts val="0"/>
              </a:spcAft>
              <a:buClr>
                <a:srgbClr val="000000"/>
              </a:buClr>
              <a:buSzPts val="1600"/>
              <a:buFont typeface="Arial"/>
              <a:buChar char="•"/>
            </a:pPr>
            <a:r>
              <a:rPr b="1" i="0" lang="en" sz="1600" u="none" cap="none" strike="noStrike">
                <a:solidFill>
                  <a:srgbClr val="595959"/>
                </a:solidFill>
                <a:latin typeface="Helvetica Neue"/>
                <a:ea typeface="Helvetica Neue"/>
                <a:cs typeface="Helvetica Neue"/>
                <a:sym typeface="Helvetica Neue"/>
              </a:rPr>
              <a:t>Next Lecture</a:t>
            </a:r>
            <a:r>
              <a:rPr b="0" i="0" lang="en" sz="1600" u="none" cap="none" strike="noStrike">
                <a:solidFill>
                  <a:srgbClr val="595959"/>
                </a:solidFill>
                <a:latin typeface="Helvetica Neue"/>
                <a:ea typeface="Helvetica Neue"/>
                <a:cs typeface="Helvetica Neue"/>
                <a:sym typeface="Helvetica Neue"/>
              </a:rPr>
              <a:t>: Fundamentals of Machine Learning</a:t>
            </a:r>
            <a:endParaRPr/>
          </a:p>
          <a:p>
            <a:pPr indent="0" lvl="0" marL="0" marR="0" rtl="0" algn="l">
              <a:lnSpc>
                <a:spcPct val="200000"/>
              </a:lnSpc>
              <a:spcBef>
                <a:spcPts val="0"/>
              </a:spcBef>
              <a:spcAft>
                <a:spcPts val="0"/>
              </a:spcAft>
              <a:buNone/>
            </a:pPr>
            <a:r>
              <a:rPr b="1" i="0" lang="en" sz="1600" u="none" cap="none" strike="noStrike">
                <a:solidFill>
                  <a:srgbClr val="595959"/>
                </a:solidFill>
                <a:latin typeface="Helvetica Neue"/>
                <a:ea typeface="Helvetica Neue"/>
                <a:cs typeface="Helvetica Neue"/>
                <a:sym typeface="Helvetica Neue"/>
              </a:rPr>
              <a:t>Check </a:t>
            </a:r>
            <a:r>
              <a:rPr b="1" i="0" lang="en" sz="1600" u="none" cap="none" strike="noStrike">
                <a:solidFill>
                  <a:srgbClr val="5374AF"/>
                </a:solidFill>
                <a:latin typeface="Helvetica Neue"/>
                <a:ea typeface="Helvetica Neue"/>
                <a:cs typeface="Helvetica Neue"/>
                <a:sym typeface="Helvetica Neue"/>
              </a:rPr>
              <a:t>ED </a:t>
            </a:r>
            <a:r>
              <a:rPr b="1" i="0" lang="en" sz="1600" u="none" cap="none" strike="noStrike">
                <a:solidFill>
                  <a:srgbClr val="595959"/>
                </a:solidFill>
                <a:latin typeface="Helvetica Neue"/>
                <a:ea typeface="Helvetica Neue"/>
                <a:cs typeface="Helvetica Neue"/>
                <a:sym typeface="Helvetica Neue"/>
              </a:rPr>
              <a:t>before writing emails! Post Questions on </a:t>
            </a:r>
            <a:r>
              <a:rPr b="1" i="0" lang="en" sz="1600" u="none" cap="none" strike="noStrike">
                <a:solidFill>
                  <a:srgbClr val="5374AF"/>
                </a:solidFill>
                <a:latin typeface="Helvetica Neue"/>
                <a:ea typeface="Helvetica Neue"/>
                <a:cs typeface="Helvetica Neue"/>
                <a:sym typeface="Helvetica Neue"/>
              </a:rPr>
              <a:t>ED</a:t>
            </a:r>
            <a:r>
              <a:rPr b="1" i="0" lang="en" sz="1600" u="none" cap="none" strike="noStrike">
                <a:solidFill>
                  <a:srgbClr val="595959"/>
                </a:solidFill>
                <a:latin typeface="Helvetica Neue"/>
                <a:ea typeface="Helvetica Neue"/>
                <a:cs typeface="Helvetica Neue"/>
                <a:sym typeface="Helvetica Neue"/>
              </a:rPr>
              <a:t>!</a:t>
            </a:r>
            <a:endParaRPr b="1" i="0" sz="1600" u="none" cap="none" strike="noStrike">
              <a:solidFill>
                <a:srgbClr val="595959"/>
              </a:solidFill>
              <a:latin typeface="Helvetica Neue"/>
              <a:ea typeface="Helvetica Neue"/>
              <a:cs typeface="Helvetica Neue"/>
              <a:sym typeface="Helvetica Neu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3"/>
          <p:cNvSpPr/>
          <p:nvPr/>
        </p:nvSpPr>
        <p:spPr>
          <a:xfrm>
            <a:off x="479550" y="2138125"/>
            <a:ext cx="1203000" cy="863400"/>
          </a:xfrm>
          <a:prstGeom prst="roundRect">
            <a:avLst>
              <a:gd fmla="val 16667" name="adj"/>
            </a:avLst>
          </a:prstGeom>
          <a:noFill/>
          <a:ln cap="flat" cmpd="sng" w="38100">
            <a:solidFill>
              <a:srgbClr val="A64D7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Hind"/>
                <a:ea typeface="Hind"/>
                <a:cs typeface="Hind"/>
                <a:sym typeface="Hind"/>
              </a:rPr>
              <a:t>Raw data</a:t>
            </a:r>
            <a:endParaRPr b="0" i="0" sz="1800" u="none" cap="none" strike="noStrike">
              <a:solidFill>
                <a:schemeClr val="dk2"/>
              </a:solidFill>
              <a:latin typeface="Hind"/>
              <a:ea typeface="Hind"/>
              <a:cs typeface="Hind"/>
              <a:sym typeface="Hind"/>
            </a:endParaRPr>
          </a:p>
        </p:txBody>
      </p:sp>
      <p:sp>
        <p:nvSpPr>
          <p:cNvPr id="79" name="Google Shape;79;p3"/>
          <p:cNvSpPr/>
          <p:nvPr/>
        </p:nvSpPr>
        <p:spPr>
          <a:xfrm>
            <a:off x="2391025" y="2138125"/>
            <a:ext cx="1508100" cy="863400"/>
          </a:xfrm>
          <a:prstGeom prst="roundRect">
            <a:avLst>
              <a:gd fmla="val 16667" name="adj"/>
            </a:avLst>
          </a:prstGeom>
          <a:noFill/>
          <a:ln cap="flat" cmpd="sng" w="38100">
            <a:solidFill>
              <a:srgbClr val="674EA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Hind"/>
                <a:ea typeface="Hind"/>
                <a:cs typeface="Hind"/>
                <a:sym typeface="Hind"/>
              </a:rPr>
              <a:t>Usable data</a:t>
            </a:r>
            <a:endParaRPr b="0" i="0" sz="1800" u="none" cap="none" strike="noStrike">
              <a:solidFill>
                <a:schemeClr val="dk2"/>
              </a:solidFill>
              <a:latin typeface="Hind"/>
              <a:ea typeface="Hind"/>
              <a:cs typeface="Hind"/>
              <a:sym typeface="Hind"/>
            </a:endParaRPr>
          </a:p>
        </p:txBody>
      </p:sp>
      <p:sp>
        <p:nvSpPr>
          <p:cNvPr id="80" name="Google Shape;80;p3"/>
          <p:cNvSpPr/>
          <p:nvPr/>
        </p:nvSpPr>
        <p:spPr>
          <a:xfrm>
            <a:off x="4607598" y="1866375"/>
            <a:ext cx="1415100" cy="1390800"/>
          </a:xfrm>
          <a:prstGeom prst="roundRect">
            <a:avLst>
              <a:gd fmla="val 16667" name="adj"/>
            </a:avLst>
          </a:prstGeom>
          <a:noFill/>
          <a:ln cap="flat" cmpd="sng" w="38100">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Hind"/>
                <a:ea typeface="Hind"/>
                <a:cs typeface="Hind"/>
                <a:sym typeface="Hind"/>
              </a:rPr>
              <a:t>Statistical and predictive results</a:t>
            </a:r>
            <a:endParaRPr b="0" i="0" sz="1800" u="none" cap="none" strike="noStrike">
              <a:solidFill>
                <a:schemeClr val="dk2"/>
              </a:solidFill>
              <a:latin typeface="Hind"/>
              <a:ea typeface="Hind"/>
              <a:cs typeface="Hind"/>
              <a:sym typeface="Hind"/>
            </a:endParaRPr>
          </a:p>
        </p:txBody>
      </p:sp>
      <p:sp>
        <p:nvSpPr>
          <p:cNvPr id="81" name="Google Shape;81;p3"/>
          <p:cNvSpPr/>
          <p:nvPr/>
        </p:nvSpPr>
        <p:spPr>
          <a:xfrm>
            <a:off x="6708525" y="2138125"/>
            <a:ext cx="1508100" cy="863400"/>
          </a:xfrm>
          <a:prstGeom prst="roundRect">
            <a:avLst>
              <a:gd fmla="val 16667" name="adj"/>
            </a:avLst>
          </a:prstGeom>
          <a:noFill/>
          <a:ln cap="flat" cmpd="sng" w="3810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Hind"/>
                <a:ea typeface="Hind"/>
                <a:cs typeface="Hind"/>
                <a:sym typeface="Hind"/>
              </a:rPr>
              <a:t>Meaningful output</a:t>
            </a:r>
            <a:endParaRPr b="0" i="0" sz="1800" u="none" cap="none" strike="noStrike">
              <a:solidFill>
                <a:schemeClr val="dk2"/>
              </a:solidFill>
              <a:latin typeface="Hind"/>
              <a:ea typeface="Hind"/>
              <a:cs typeface="Hind"/>
              <a:sym typeface="Hind"/>
            </a:endParaRPr>
          </a:p>
        </p:txBody>
      </p:sp>
      <p:cxnSp>
        <p:nvCxnSpPr>
          <p:cNvPr id="82" name="Google Shape;82;p3"/>
          <p:cNvCxnSpPr>
            <a:stCxn id="78" idx="3"/>
            <a:endCxn id="79" idx="1"/>
          </p:cNvCxnSpPr>
          <p:nvPr/>
        </p:nvCxnSpPr>
        <p:spPr>
          <a:xfrm>
            <a:off x="1682550" y="2569825"/>
            <a:ext cx="708600" cy="0"/>
          </a:xfrm>
          <a:prstGeom prst="straightConnector1">
            <a:avLst/>
          </a:prstGeom>
          <a:noFill/>
          <a:ln cap="flat" cmpd="sng" w="28575">
            <a:solidFill>
              <a:srgbClr val="A64D79"/>
            </a:solidFill>
            <a:prstDash val="solid"/>
            <a:round/>
            <a:headEnd len="sm" w="sm" type="none"/>
            <a:tailEnd len="med" w="med" type="triangle"/>
          </a:ln>
        </p:spPr>
      </p:cxnSp>
      <p:cxnSp>
        <p:nvCxnSpPr>
          <p:cNvPr id="83" name="Google Shape;83;p3"/>
          <p:cNvCxnSpPr>
            <a:stCxn id="79" idx="3"/>
            <a:endCxn id="80" idx="1"/>
          </p:cNvCxnSpPr>
          <p:nvPr/>
        </p:nvCxnSpPr>
        <p:spPr>
          <a:xfrm flipH="1" rot="10800000">
            <a:off x="3899125" y="2561725"/>
            <a:ext cx="708600" cy="8100"/>
          </a:xfrm>
          <a:prstGeom prst="straightConnector1">
            <a:avLst/>
          </a:prstGeom>
          <a:noFill/>
          <a:ln cap="flat" cmpd="sng" w="28575">
            <a:solidFill>
              <a:srgbClr val="674EA7"/>
            </a:solidFill>
            <a:prstDash val="solid"/>
            <a:round/>
            <a:headEnd len="sm" w="sm" type="none"/>
            <a:tailEnd len="med" w="med" type="triangle"/>
          </a:ln>
        </p:spPr>
      </p:cxnSp>
      <p:cxnSp>
        <p:nvCxnSpPr>
          <p:cNvPr id="84" name="Google Shape;84;p3"/>
          <p:cNvCxnSpPr>
            <a:stCxn id="80" idx="3"/>
            <a:endCxn id="81" idx="1"/>
          </p:cNvCxnSpPr>
          <p:nvPr/>
        </p:nvCxnSpPr>
        <p:spPr>
          <a:xfrm>
            <a:off x="6022698" y="2561775"/>
            <a:ext cx="685800" cy="8100"/>
          </a:xfrm>
          <a:prstGeom prst="straightConnector1">
            <a:avLst/>
          </a:prstGeom>
          <a:noFill/>
          <a:ln cap="flat" cmpd="sng" w="28575">
            <a:solidFill>
              <a:srgbClr val="3C78D8"/>
            </a:solidFill>
            <a:prstDash val="solid"/>
            <a:round/>
            <a:headEnd len="sm" w="sm" type="none"/>
            <a:tailEnd len="med" w="med" type="triangle"/>
          </a:ln>
        </p:spPr>
      </p:cxnSp>
      <p:sp>
        <p:nvSpPr>
          <p:cNvPr id="85" name="Google Shape;85;p3"/>
          <p:cNvSpPr txBox="1"/>
          <p:nvPr/>
        </p:nvSpPr>
        <p:spPr>
          <a:xfrm>
            <a:off x="1426750" y="2973325"/>
            <a:ext cx="1580100" cy="79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ind"/>
                <a:ea typeface="Hind"/>
                <a:cs typeface="Hind"/>
                <a:sym typeface="Hind"/>
              </a:rPr>
              <a:t>Data cleaning, imputation, normalization</a:t>
            </a:r>
            <a:endParaRPr b="0" i="0" sz="1400" u="none" cap="none" strike="noStrike">
              <a:solidFill>
                <a:schemeClr val="dk2"/>
              </a:solidFill>
              <a:latin typeface="Hind"/>
              <a:ea typeface="Hind"/>
              <a:cs typeface="Hind"/>
              <a:sym typeface="Hind"/>
            </a:endParaRPr>
          </a:p>
        </p:txBody>
      </p:sp>
      <p:sp>
        <p:nvSpPr>
          <p:cNvPr id="86" name="Google Shape;86;p3"/>
          <p:cNvSpPr txBox="1"/>
          <p:nvPr/>
        </p:nvSpPr>
        <p:spPr>
          <a:xfrm>
            <a:off x="3456400" y="3001525"/>
            <a:ext cx="1415100" cy="79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ind"/>
                <a:ea typeface="Hind"/>
                <a:cs typeface="Hind"/>
                <a:sym typeface="Hind"/>
              </a:rPr>
              <a:t>Data analysis, predictive modeling, etc.</a:t>
            </a:r>
            <a:endParaRPr b="0" i="0" sz="1400" u="none" cap="none" strike="noStrike">
              <a:solidFill>
                <a:schemeClr val="dk2"/>
              </a:solidFill>
              <a:latin typeface="Hind"/>
              <a:ea typeface="Hind"/>
              <a:cs typeface="Hind"/>
              <a:sym typeface="Hind"/>
            </a:endParaRPr>
          </a:p>
        </p:txBody>
      </p:sp>
      <p:cxnSp>
        <p:nvCxnSpPr>
          <p:cNvPr id="87" name="Google Shape;87;p3"/>
          <p:cNvCxnSpPr>
            <a:stCxn id="80" idx="3"/>
            <a:endCxn id="80" idx="2"/>
          </p:cNvCxnSpPr>
          <p:nvPr/>
        </p:nvCxnSpPr>
        <p:spPr>
          <a:xfrm flipH="1">
            <a:off x="5315298" y="2561775"/>
            <a:ext cx="707400" cy="695400"/>
          </a:xfrm>
          <a:prstGeom prst="curvedConnector4">
            <a:avLst>
              <a:gd fmla="val -33676" name="adj1"/>
              <a:gd fmla="val 134243" name="adj2"/>
            </a:avLst>
          </a:prstGeom>
          <a:noFill/>
          <a:ln cap="flat" cmpd="sng" w="28575">
            <a:solidFill>
              <a:srgbClr val="3C78D8"/>
            </a:solidFill>
            <a:prstDash val="solid"/>
            <a:round/>
            <a:headEnd len="sm" w="sm" type="none"/>
            <a:tailEnd len="med" w="med" type="triangle"/>
          </a:ln>
        </p:spPr>
      </p:cxnSp>
      <p:sp>
        <p:nvSpPr>
          <p:cNvPr id="88" name="Google Shape;88;p3"/>
          <p:cNvSpPr/>
          <p:nvPr/>
        </p:nvSpPr>
        <p:spPr>
          <a:xfrm>
            <a:off x="5770529" y="1295376"/>
            <a:ext cx="1592705" cy="937784"/>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3"/>
          <p:cNvSpPr txBox="1"/>
          <p:nvPr/>
        </p:nvSpPr>
        <p:spPr>
          <a:xfrm>
            <a:off x="5639050" y="3433025"/>
            <a:ext cx="1127100" cy="999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ind"/>
                <a:ea typeface="Hind"/>
                <a:cs typeface="Hind"/>
                <a:sym typeface="Hind"/>
              </a:rPr>
              <a:t>Debugging, improving models and analysis</a:t>
            </a:r>
            <a:endParaRPr b="0" i="0" sz="1400" u="none" cap="none" strike="noStrike">
              <a:solidFill>
                <a:schemeClr val="dk2"/>
              </a:solidFill>
              <a:latin typeface="Hind"/>
              <a:ea typeface="Hind"/>
              <a:cs typeface="Hind"/>
              <a:sym typeface="Hind"/>
            </a:endParaRPr>
          </a:p>
        </p:txBody>
      </p:sp>
      <p:sp>
        <p:nvSpPr>
          <p:cNvPr id="90" name="Google Shape;90;p3"/>
          <p:cNvSpPr txBox="1"/>
          <p:nvPr/>
        </p:nvSpPr>
        <p:spPr>
          <a:xfrm>
            <a:off x="6022700" y="1503400"/>
            <a:ext cx="13029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ind"/>
                <a:ea typeface="Hind"/>
                <a:cs typeface="Hind"/>
                <a:sym typeface="Hind"/>
              </a:rPr>
              <a:t>Summary and visualization</a:t>
            </a:r>
            <a:endParaRPr b="0" i="0" sz="1400" u="none" cap="none" strike="noStrike">
              <a:solidFill>
                <a:schemeClr val="dk2"/>
              </a:solidFill>
              <a:latin typeface="Hind"/>
              <a:ea typeface="Hind"/>
              <a:cs typeface="Hind"/>
              <a:sym typeface="Hind"/>
            </a:endParaRPr>
          </a:p>
        </p:txBody>
      </p:sp>
      <p:sp>
        <p:nvSpPr>
          <p:cNvPr id="91" name="Google Shape;91;p3"/>
          <p:cNvSpPr txBox="1"/>
          <p:nvPr/>
        </p:nvSpPr>
        <p:spPr>
          <a:xfrm>
            <a:off x="5965381" y="1001773"/>
            <a:ext cx="1203000" cy="464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000" u="none" cap="none" strike="noStrike">
                <a:solidFill>
                  <a:schemeClr val="dk2"/>
                </a:solidFill>
                <a:latin typeface="Hind"/>
                <a:ea typeface="Hind"/>
                <a:cs typeface="Hind"/>
                <a:sym typeface="Hind"/>
              </a:rPr>
              <a:t>We are also here!</a:t>
            </a:r>
            <a:endParaRPr b="1" i="0" sz="1000" u="none" cap="none" strike="noStrike">
              <a:solidFill>
                <a:srgbClr val="000000"/>
              </a:solidFill>
              <a:latin typeface="Arial"/>
              <a:ea typeface="Arial"/>
              <a:cs typeface="Arial"/>
              <a:sym typeface="Arial"/>
            </a:endParaRPr>
          </a:p>
        </p:txBody>
      </p:sp>
      <p:sp>
        <p:nvSpPr>
          <p:cNvPr id="92" name="Google Shape;92;p3"/>
          <p:cNvSpPr txBox="1"/>
          <p:nvPr/>
        </p:nvSpPr>
        <p:spPr>
          <a:xfrm>
            <a:off x="479550" y="4698475"/>
            <a:ext cx="2282100" cy="345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595959"/>
                </a:solidFill>
                <a:latin typeface="Arial"/>
                <a:ea typeface="Arial"/>
                <a:cs typeface="Arial"/>
                <a:sym typeface="Arial"/>
              </a:rPr>
              <a:t>https://towardsdatascience.com/5-steps-of-a-data-science-project-lifecycle-26c50372b492</a:t>
            </a:r>
            <a:endParaRPr b="0" i="0" sz="700" u="none" cap="none" strike="noStrike">
              <a:solidFill>
                <a:srgbClr val="595959"/>
              </a:solidFill>
              <a:latin typeface="Arial"/>
              <a:ea typeface="Arial"/>
              <a:cs typeface="Arial"/>
              <a:sym typeface="Arial"/>
            </a:endParaRPr>
          </a:p>
        </p:txBody>
      </p:sp>
      <p:sp>
        <p:nvSpPr>
          <p:cNvPr id="93" name="Google Shape;93;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C4587"/>
                </a:solidFill>
                <a:latin typeface="Hind"/>
                <a:ea typeface="Hind"/>
                <a:cs typeface="Hind"/>
                <a:sym typeface="Hind"/>
              </a:rPr>
              <a:t>The Data Pipeline</a:t>
            </a:r>
            <a:endParaRPr i="0" sz="2400" u="none" cap="none" strike="noStrike">
              <a:solidFill>
                <a:srgbClr val="1C4587"/>
              </a:solidFill>
              <a:latin typeface="Hind"/>
              <a:ea typeface="Hind"/>
              <a:cs typeface="Hind"/>
              <a:sym typeface="Hind"/>
            </a:endParaRPr>
          </a:p>
        </p:txBody>
      </p:sp>
      <p:sp>
        <p:nvSpPr>
          <p:cNvPr id="94" name="Google Shape;94;p3"/>
          <p:cNvSpPr/>
          <p:nvPr/>
        </p:nvSpPr>
        <p:spPr>
          <a:xfrm>
            <a:off x="8465441" y="4955224"/>
            <a:ext cx="95415" cy="95415"/>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95" name="Google Shape;95;p3"/>
          <p:cNvSpPr/>
          <p:nvPr/>
        </p:nvSpPr>
        <p:spPr>
          <a:xfrm>
            <a:off x="478084" y="1097425"/>
            <a:ext cx="1203000" cy="730820"/>
          </a:xfrm>
          <a:prstGeom prst="roundRect">
            <a:avLst>
              <a:gd fmla="val 16667" name="adj"/>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elvetica Neue"/>
                <a:ea typeface="Helvetica Neue"/>
                <a:cs typeface="Helvetica Neue"/>
                <a:sym typeface="Helvetica Neue"/>
              </a:rPr>
              <a:t>Problem Statement</a:t>
            </a:r>
            <a:endParaRPr b="0" i="0" sz="1400" u="none" cap="none" strike="noStrike">
              <a:solidFill>
                <a:schemeClr val="dk2"/>
              </a:solidFill>
              <a:latin typeface="Helvetica Neue"/>
              <a:ea typeface="Helvetica Neue"/>
              <a:cs typeface="Helvetica Neue"/>
              <a:sym typeface="Helvetica Neue"/>
            </a:endParaRPr>
          </a:p>
        </p:txBody>
      </p:sp>
      <p:cxnSp>
        <p:nvCxnSpPr>
          <p:cNvPr id="96" name="Google Shape;96;p3"/>
          <p:cNvCxnSpPr>
            <a:stCxn id="95" idx="2"/>
            <a:endCxn id="78" idx="0"/>
          </p:cNvCxnSpPr>
          <p:nvPr/>
        </p:nvCxnSpPr>
        <p:spPr>
          <a:xfrm>
            <a:off x="1079584" y="1828245"/>
            <a:ext cx="1500" cy="309900"/>
          </a:xfrm>
          <a:prstGeom prst="straightConnector1">
            <a:avLst/>
          </a:prstGeom>
          <a:noFill/>
          <a:ln cap="flat" cmpd="sng" w="28575">
            <a:solidFill>
              <a:srgbClr val="FDA739"/>
            </a:solidFill>
            <a:prstDash val="solid"/>
            <a:round/>
            <a:headEnd len="sm" w="sm" type="none"/>
            <a:tailEnd len="med" w="med" type="triangle"/>
          </a:ln>
        </p:spPr>
      </p:cxnSp>
      <p:sp>
        <p:nvSpPr>
          <p:cNvPr id="97" name="Google Shape;97;p3"/>
          <p:cNvSpPr/>
          <p:nvPr/>
        </p:nvSpPr>
        <p:spPr>
          <a:xfrm>
            <a:off x="7045263" y="3311405"/>
            <a:ext cx="1203000" cy="730820"/>
          </a:xfrm>
          <a:prstGeom prst="roundRect">
            <a:avLst>
              <a:gd fmla="val 16667" name="adj"/>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Helvetica Neue"/>
                <a:ea typeface="Helvetica Neue"/>
                <a:cs typeface="Helvetica Neue"/>
                <a:sym typeface="Helvetica Neue"/>
              </a:rPr>
              <a:t>Solution</a:t>
            </a:r>
            <a:endParaRPr b="0" i="0" sz="1400" u="none" cap="none" strike="noStrike">
              <a:solidFill>
                <a:schemeClr val="dk2"/>
              </a:solidFill>
              <a:latin typeface="Helvetica Neue"/>
              <a:ea typeface="Helvetica Neue"/>
              <a:cs typeface="Helvetica Neue"/>
              <a:sym typeface="Helvetica Neue"/>
            </a:endParaRPr>
          </a:p>
        </p:txBody>
      </p:sp>
      <p:cxnSp>
        <p:nvCxnSpPr>
          <p:cNvPr id="98" name="Google Shape;98;p3"/>
          <p:cNvCxnSpPr>
            <a:stCxn id="81" idx="3"/>
            <a:endCxn id="97" idx="3"/>
          </p:cNvCxnSpPr>
          <p:nvPr/>
        </p:nvCxnSpPr>
        <p:spPr>
          <a:xfrm>
            <a:off x="8216625" y="2569825"/>
            <a:ext cx="31500" cy="1107000"/>
          </a:xfrm>
          <a:prstGeom prst="bentConnector3">
            <a:avLst>
              <a:gd fmla="val 826153" name="adj1"/>
            </a:avLst>
          </a:prstGeom>
          <a:noFill/>
          <a:ln cap="flat" cmpd="sng" w="28575">
            <a:solidFill>
              <a:schemeClr val="accent1"/>
            </a:solidFill>
            <a:prstDash val="solid"/>
            <a:round/>
            <a:headEnd len="sm" w="sm" type="none"/>
            <a:tailEnd len="med" w="med" type="triangle"/>
          </a:ln>
        </p:spPr>
      </p:cxnSp>
      <p:sp>
        <p:nvSpPr>
          <p:cNvPr id="99" name="Google Shape;99;p3"/>
          <p:cNvSpPr/>
          <p:nvPr/>
        </p:nvSpPr>
        <p:spPr>
          <a:xfrm>
            <a:off x="3862187" y="2244383"/>
            <a:ext cx="759676" cy="692727"/>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3"/>
          <p:cNvSpPr txBox="1"/>
          <p:nvPr/>
        </p:nvSpPr>
        <p:spPr>
          <a:xfrm>
            <a:off x="3685362" y="1890336"/>
            <a:ext cx="1082650" cy="342824"/>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000" u="none" cap="none" strike="noStrike">
                <a:solidFill>
                  <a:schemeClr val="dk2"/>
                </a:solidFill>
                <a:latin typeface="Hind"/>
                <a:ea typeface="Hind"/>
                <a:cs typeface="Hind"/>
                <a:sym typeface="Hind"/>
              </a:rPr>
              <a:t>We are here!</a:t>
            </a:r>
            <a:endParaRPr b="1" i="0" sz="10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g61db77f307_0_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Why is Data Visualization Important?</a:t>
            </a:r>
            <a:endParaRPr>
              <a:solidFill>
                <a:srgbClr val="1C4D99"/>
              </a:solidFill>
            </a:endParaRPr>
          </a:p>
        </p:txBody>
      </p:sp>
      <p:sp>
        <p:nvSpPr>
          <p:cNvPr id="106" name="Google Shape;106;g61db77f307_0_0"/>
          <p:cNvSpPr txBox="1"/>
          <p:nvPr/>
        </p:nvSpPr>
        <p:spPr>
          <a:xfrm>
            <a:off x="6885229" y="4801624"/>
            <a:ext cx="1494000" cy="402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50"/>
              <a:buFont typeface="Arial"/>
              <a:buNone/>
            </a:pPr>
            <a:r>
              <a:rPr b="0" i="0" lang="en" sz="1050" u="sng" cap="none" strike="noStrike">
                <a:solidFill>
                  <a:srgbClr val="0097A7"/>
                </a:solidFill>
                <a:latin typeface="Arial"/>
                <a:ea typeface="Arial"/>
                <a:cs typeface="Arial"/>
                <a:sym typeface="Arial"/>
                <a:hlinkClick r:id="rId3">
                  <a:extLst>
                    <a:ext uri="{A12FA001-AC4F-418D-AE19-62706E023703}">
                      <ahyp:hlinkClr val="tx"/>
                    </a:ext>
                  </a:extLst>
                </a:hlinkClick>
              </a:rPr>
              <a:t>Source</a:t>
            </a:r>
            <a:endParaRPr b="0" i="0" sz="1050" u="none" cap="none" strike="noStrike">
              <a:solidFill>
                <a:srgbClr val="000000"/>
              </a:solidFill>
              <a:latin typeface="Arial"/>
              <a:ea typeface="Arial"/>
              <a:cs typeface="Arial"/>
              <a:sym typeface="Arial"/>
            </a:endParaRPr>
          </a:p>
        </p:txBody>
      </p:sp>
      <p:pic>
        <p:nvPicPr>
          <p:cNvPr id="107" name="Google Shape;107;g61db77f307_0_0"/>
          <p:cNvPicPr preferRelativeResize="0"/>
          <p:nvPr/>
        </p:nvPicPr>
        <p:blipFill rotWithShape="1">
          <a:blip r:embed="rId4">
            <a:alphaModFix/>
          </a:blip>
          <a:srcRect b="0" l="0" r="0" t="0"/>
          <a:stretch/>
        </p:blipFill>
        <p:spPr>
          <a:xfrm>
            <a:off x="1730437" y="1017725"/>
            <a:ext cx="5683125" cy="3789524"/>
          </a:xfrm>
          <a:prstGeom prst="rect">
            <a:avLst/>
          </a:prstGeom>
          <a:noFill/>
          <a:ln>
            <a:noFill/>
          </a:ln>
        </p:spPr>
      </p:pic>
      <p:sp>
        <p:nvSpPr>
          <p:cNvPr id="108" name="Google Shape;108;g61db77f307_0_0"/>
          <p:cNvSpPr txBox="1"/>
          <p:nvPr/>
        </p:nvSpPr>
        <p:spPr>
          <a:xfrm>
            <a:off x="2550425" y="3458525"/>
            <a:ext cx="1494000" cy="725700"/>
          </a:xfrm>
          <a:prstGeom prst="rect">
            <a:avLst/>
          </a:pr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Data Visualization</a:t>
            </a:r>
            <a:endParaRPr b="0" i="0" sz="1400" u="none" cap="none" strike="noStrike">
              <a:solidFill>
                <a:srgbClr val="000000"/>
              </a:solidFill>
              <a:latin typeface="Arial"/>
              <a:ea typeface="Arial"/>
              <a:cs typeface="Arial"/>
              <a:sym typeface="Arial"/>
            </a:endParaRPr>
          </a:p>
        </p:txBody>
      </p:sp>
      <p:sp>
        <p:nvSpPr>
          <p:cNvPr id="109" name="Google Shape;109;g61db77f307_0_0"/>
          <p:cNvSpPr txBox="1"/>
          <p:nvPr/>
        </p:nvSpPr>
        <p:spPr>
          <a:xfrm>
            <a:off x="4154100" y="1136496"/>
            <a:ext cx="562500" cy="465300"/>
          </a:xfrm>
          <a:prstGeom prst="rect">
            <a:avLst/>
          </a:pr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me</a:t>
            </a:r>
            <a:endParaRPr b="0" i="0" sz="1400" u="none" cap="none" strike="noStrike">
              <a:solidFill>
                <a:srgbClr val="000000"/>
              </a:solidFill>
              <a:latin typeface="Arial"/>
              <a:ea typeface="Arial"/>
              <a:cs typeface="Arial"/>
              <a:sym typeface="Arial"/>
            </a:endParaRPr>
          </a:p>
        </p:txBody>
      </p:sp>
      <p:sp>
        <p:nvSpPr>
          <p:cNvPr id="110" name="Google Shape;110;g61db77f307_0_0"/>
          <p:cNvSpPr txBox="1"/>
          <p:nvPr/>
        </p:nvSpPr>
        <p:spPr>
          <a:xfrm>
            <a:off x="5879125" y="2898950"/>
            <a:ext cx="1494000" cy="572700"/>
          </a:xfrm>
          <a:prstGeom prst="rect">
            <a:avLst/>
          </a:pr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Raw CSV file</a:t>
            </a:r>
            <a:endParaRPr b="0" i="0" sz="1400" u="none" cap="none" strike="noStrike">
              <a:solidFill>
                <a:srgbClr val="000000"/>
              </a:solidFill>
              <a:latin typeface="Arial"/>
              <a:ea typeface="Arial"/>
              <a:cs typeface="Arial"/>
              <a:sym typeface="Arial"/>
            </a:endParaRPr>
          </a:p>
        </p:txBody>
      </p:sp>
      <p:sp>
        <p:nvSpPr>
          <p:cNvPr id="111" name="Google Shape;111;g61db77f307_0_0"/>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g15901c1c0a7_0_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a:t>
            </a:r>
            <a:endParaRPr/>
          </a:p>
        </p:txBody>
      </p:sp>
      <p:pic>
        <p:nvPicPr>
          <p:cNvPr id="117" name="Google Shape;117;g15901c1c0a7_0_16"/>
          <p:cNvPicPr preferRelativeResize="0"/>
          <p:nvPr/>
        </p:nvPicPr>
        <p:blipFill>
          <a:blip r:embed="rId3">
            <a:alphaModFix/>
          </a:blip>
          <a:stretch>
            <a:fillRect/>
          </a:stretch>
        </p:blipFill>
        <p:spPr>
          <a:xfrm>
            <a:off x="1452550" y="1241425"/>
            <a:ext cx="6238875" cy="3238500"/>
          </a:xfrm>
          <a:prstGeom prst="rect">
            <a:avLst/>
          </a:prstGeom>
          <a:noFill/>
          <a:ln>
            <a:noFill/>
          </a:ln>
        </p:spPr>
      </p:pic>
      <p:sp>
        <p:nvSpPr>
          <p:cNvPr id="118" name="Google Shape;118;g15901c1c0a7_0_16"/>
          <p:cNvSpPr txBox="1"/>
          <p:nvPr/>
        </p:nvSpPr>
        <p:spPr>
          <a:xfrm>
            <a:off x="1681100" y="4527900"/>
            <a:ext cx="6412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https://manifold.net/doc/mfd9/images/eg_formats_csv01_01.png</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Why is Data Visualization Important?</a:t>
            </a:r>
            <a:endParaRPr>
              <a:solidFill>
                <a:srgbClr val="1C4D99"/>
              </a:solidFill>
            </a:endParaRPr>
          </a:p>
        </p:txBody>
      </p:sp>
      <p:sp>
        <p:nvSpPr>
          <p:cNvPr id="124" name="Google Shape;124;p4"/>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5" name="Google Shape;125;p4"/>
          <p:cNvSpPr/>
          <p:nvPr/>
        </p:nvSpPr>
        <p:spPr>
          <a:xfrm>
            <a:off x="3383280" y="1264258"/>
            <a:ext cx="2377440" cy="691763"/>
          </a:xfrm>
          <a:prstGeom prst="roundRect">
            <a:avLst>
              <a:gd fmla="val 16667"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595959"/>
                </a:solidFill>
                <a:latin typeface="Helvetica Neue"/>
                <a:ea typeface="Helvetica Neue"/>
                <a:cs typeface="Helvetica Neue"/>
                <a:sym typeface="Helvetica Neue"/>
              </a:rPr>
              <a:t>Informative</a:t>
            </a:r>
            <a:endParaRPr b="0" i="0" sz="1400" u="none" cap="none" strike="noStrike">
              <a:solidFill>
                <a:srgbClr val="000000"/>
              </a:solidFill>
              <a:latin typeface="Arial"/>
              <a:ea typeface="Arial"/>
              <a:cs typeface="Arial"/>
              <a:sym typeface="Arial"/>
            </a:endParaRPr>
          </a:p>
        </p:txBody>
      </p:sp>
      <p:sp>
        <p:nvSpPr>
          <p:cNvPr id="126" name="Google Shape;126;p4"/>
          <p:cNvSpPr/>
          <p:nvPr/>
        </p:nvSpPr>
        <p:spPr>
          <a:xfrm>
            <a:off x="3383280" y="2058352"/>
            <a:ext cx="2377440" cy="691763"/>
          </a:xfrm>
          <a:prstGeom prst="roundRect">
            <a:avLst>
              <a:gd fmla="val 16667"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595959"/>
                </a:solidFill>
                <a:latin typeface="Helvetica Neue"/>
                <a:ea typeface="Helvetica Neue"/>
                <a:cs typeface="Helvetica Neue"/>
                <a:sym typeface="Helvetica Neue"/>
              </a:rPr>
              <a:t>Appealing</a:t>
            </a:r>
            <a:endParaRPr b="0" i="0" sz="1400" u="none" cap="none" strike="noStrike">
              <a:solidFill>
                <a:srgbClr val="000000"/>
              </a:solidFill>
              <a:latin typeface="Arial"/>
              <a:ea typeface="Arial"/>
              <a:cs typeface="Arial"/>
              <a:sym typeface="Arial"/>
            </a:endParaRPr>
          </a:p>
        </p:txBody>
      </p:sp>
      <p:sp>
        <p:nvSpPr>
          <p:cNvPr id="127" name="Google Shape;127;p4"/>
          <p:cNvSpPr/>
          <p:nvPr/>
        </p:nvSpPr>
        <p:spPr>
          <a:xfrm>
            <a:off x="3383280" y="2852446"/>
            <a:ext cx="2377440" cy="691763"/>
          </a:xfrm>
          <a:prstGeom prst="roundRect">
            <a:avLst>
              <a:gd fmla="val 16667"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595959"/>
                </a:solidFill>
                <a:latin typeface="Helvetica Neue"/>
                <a:ea typeface="Helvetica Neue"/>
                <a:cs typeface="Helvetica Neue"/>
                <a:sym typeface="Helvetica Neue"/>
              </a:rPr>
              <a:t>Universal</a:t>
            </a:r>
            <a:endParaRPr b="0" i="0" sz="1400" u="none" cap="none" strike="noStrike">
              <a:solidFill>
                <a:srgbClr val="000000"/>
              </a:solidFill>
              <a:latin typeface="Arial"/>
              <a:ea typeface="Arial"/>
              <a:cs typeface="Arial"/>
              <a:sym typeface="Arial"/>
            </a:endParaRPr>
          </a:p>
        </p:txBody>
      </p:sp>
      <p:sp>
        <p:nvSpPr>
          <p:cNvPr id="128" name="Google Shape;128;p4"/>
          <p:cNvSpPr/>
          <p:nvPr/>
        </p:nvSpPr>
        <p:spPr>
          <a:xfrm>
            <a:off x="3383280" y="3646540"/>
            <a:ext cx="2377440" cy="691763"/>
          </a:xfrm>
          <a:prstGeom prst="roundRect">
            <a:avLst>
              <a:gd fmla="val 16667" name="adj"/>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595959"/>
                </a:solidFill>
                <a:latin typeface="Helvetica Neue"/>
                <a:ea typeface="Helvetica Neue"/>
                <a:cs typeface="Helvetica Neue"/>
                <a:sym typeface="Helvetica Neue"/>
              </a:rPr>
              <a:t>Predictive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61db77f307_0_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rgbClr val="1C4D99"/>
                </a:solidFill>
              </a:rPr>
              <a:t>Why is Data Visualization Important?</a:t>
            </a:r>
            <a:endParaRPr>
              <a:solidFill>
                <a:srgbClr val="1C4D99"/>
              </a:solidFill>
            </a:endParaRPr>
          </a:p>
          <a:p>
            <a:pPr indent="0" lvl="0" marL="0" rtl="0" algn="l">
              <a:lnSpc>
                <a:spcPct val="100000"/>
              </a:lnSpc>
              <a:spcBef>
                <a:spcPts val="0"/>
              </a:spcBef>
              <a:spcAft>
                <a:spcPts val="0"/>
              </a:spcAft>
              <a:buSzPts val="2800"/>
              <a:buNone/>
            </a:pPr>
            <a:r>
              <a:t/>
            </a:r>
            <a:endParaRPr/>
          </a:p>
        </p:txBody>
      </p:sp>
      <p:sp>
        <p:nvSpPr>
          <p:cNvPr id="134" name="Google Shape;134;g61db77f307_0_39"/>
          <p:cNvSpPr/>
          <p:nvPr/>
        </p:nvSpPr>
        <p:spPr>
          <a:xfrm>
            <a:off x="311700" y="1136303"/>
            <a:ext cx="4031100" cy="3193500"/>
          </a:xfrm>
          <a:prstGeom prst="rect">
            <a:avLst/>
          </a:prstGeom>
          <a:noFill/>
          <a:ln>
            <a:noFill/>
          </a:ln>
        </p:spPr>
        <p:txBody>
          <a:bodyPr anchorCtr="0" anchor="ctr" bIns="91425" lIns="91425" spcFirstLastPara="1" rIns="91425" wrap="square" tIns="91425">
            <a:noAutofit/>
          </a:bodyPr>
          <a:lstStyle/>
          <a:p>
            <a:pPr indent="0" lvl="0" marL="76200" marR="0" rtl="0" algn="r">
              <a:lnSpc>
                <a:spcPct val="100000"/>
              </a:lnSpc>
              <a:spcBef>
                <a:spcPts val="0"/>
              </a:spcBef>
              <a:spcAft>
                <a:spcPts val="0"/>
              </a:spcAft>
              <a:buClr>
                <a:srgbClr val="000000"/>
              </a:buClr>
              <a:buSzPts val="2000"/>
              <a:buFont typeface="Arial"/>
              <a:buNone/>
            </a:pPr>
            <a:r>
              <a:rPr b="1" i="0" lang="en" sz="2000" u="none" cap="none" strike="noStrike">
                <a:solidFill>
                  <a:srgbClr val="595959"/>
                </a:solidFill>
                <a:latin typeface="Helvetica Neue"/>
                <a:ea typeface="Helvetica Neue"/>
                <a:cs typeface="Helvetica Neue"/>
                <a:sym typeface="Helvetica Neue"/>
              </a:rPr>
              <a:t>Same summary stats</a:t>
            </a:r>
            <a:r>
              <a:rPr b="0" i="0" lang="en" sz="2000" u="none" cap="none" strike="noStrike">
                <a:solidFill>
                  <a:srgbClr val="595959"/>
                </a:solidFill>
                <a:latin typeface="Helvetica Neue"/>
                <a:ea typeface="Helvetica Neue"/>
                <a:cs typeface="Helvetica Neue"/>
                <a:sym typeface="Helvetica Neue"/>
              </a:rPr>
              <a:t> (mean, median, mode)</a:t>
            </a:r>
            <a:r>
              <a:rPr b="1" i="0" lang="en" sz="2000" u="none" cap="none" strike="noStrike">
                <a:solidFill>
                  <a:srgbClr val="595959"/>
                </a:solidFill>
                <a:latin typeface="Helvetica Neue"/>
                <a:ea typeface="Helvetica Neue"/>
                <a:cs typeface="Helvetica Neue"/>
                <a:sym typeface="Helvetica Neue"/>
              </a:rPr>
              <a:t> but different distributions!</a:t>
            </a:r>
            <a:br>
              <a:rPr b="1" i="0" lang="en" sz="2000" u="none" cap="none" strike="noStrike">
                <a:solidFill>
                  <a:srgbClr val="595959"/>
                </a:solidFill>
                <a:latin typeface="Helvetica Neue"/>
                <a:ea typeface="Helvetica Neue"/>
                <a:cs typeface="Helvetica Neue"/>
                <a:sym typeface="Helvetica Neue"/>
              </a:rPr>
            </a:br>
            <a:endParaRPr b="1" i="0" sz="2000" u="none" cap="none" strike="noStrike">
              <a:solidFill>
                <a:srgbClr val="595959"/>
              </a:solidFill>
              <a:latin typeface="Helvetica Neue"/>
              <a:ea typeface="Helvetica Neue"/>
              <a:cs typeface="Helvetica Neue"/>
              <a:sym typeface="Helvetica Neue"/>
            </a:endParaRPr>
          </a:p>
          <a:p>
            <a:pPr indent="0" lvl="0" marL="76200" marR="0" rtl="0" algn="r">
              <a:lnSpc>
                <a:spcPct val="100000"/>
              </a:lnSpc>
              <a:spcBef>
                <a:spcPts val="0"/>
              </a:spcBef>
              <a:spcAft>
                <a:spcPts val="0"/>
              </a:spcAft>
              <a:buClr>
                <a:srgbClr val="000000"/>
              </a:buClr>
              <a:buSzPts val="2000"/>
              <a:buFont typeface="Arial"/>
              <a:buNone/>
            </a:pPr>
            <a:r>
              <a:rPr b="0" i="0" lang="en" sz="2000" u="none" cap="none" strike="noStrike">
                <a:solidFill>
                  <a:srgbClr val="595959"/>
                </a:solidFill>
                <a:latin typeface="Helvetica Neue"/>
                <a:ea typeface="Helvetica Neue"/>
                <a:cs typeface="Helvetica Neue"/>
                <a:sym typeface="Helvetica Neue"/>
              </a:rPr>
              <a:t>We need to see how the </a:t>
            </a:r>
            <a:r>
              <a:rPr b="1" i="0" lang="en" sz="2000" u="none" cap="none" strike="noStrike">
                <a:solidFill>
                  <a:srgbClr val="E69138"/>
                </a:solidFill>
                <a:latin typeface="Helvetica Neue"/>
                <a:ea typeface="Helvetica Neue"/>
                <a:cs typeface="Helvetica Neue"/>
                <a:sym typeface="Helvetica Neue"/>
              </a:rPr>
              <a:t>actual</a:t>
            </a:r>
            <a:r>
              <a:rPr b="0" i="0" lang="en" sz="2000" u="none" cap="none" strike="noStrike">
                <a:solidFill>
                  <a:srgbClr val="595959"/>
                </a:solidFill>
                <a:latin typeface="Helvetica Neue"/>
                <a:ea typeface="Helvetica Neue"/>
                <a:cs typeface="Helvetica Neue"/>
                <a:sym typeface="Helvetica Neue"/>
              </a:rPr>
              <a:t> data looks!</a:t>
            </a:r>
            <a:endParaRPr b="0" i="0" sz="2000" u="none" cap="none" strike="noStrike">
              <a:solidFill>
                <a:srgbClr val="000000"/>
              </a:solidFill>
              <a:latin typeface="Helvetica Neue"/>
              <a:ea typeface="Helvetica Neue"/>
              <a:cs typeface="Helvetica Neue"/>
              <a:sym typeface="Helvetica Neue"/>
            </a:endParaRPr>
          </a:p>
        </p:txBody>
      </p:sp>
      <p:pic>
        <p:nvPicPr>
          <p:cNvPr descr="DataDino-600x455.gif" id="135" name="Google Shape;135;g61db77f307_0_39"/>
          <p:cNvPicPr preferRelativeResize="0"/>
          <p:nvPr/>
        </p:nvPicPr>
        <p:blipFill rotWithShape="1">
          <a:blip r:embed="rId3">
            <a:alphaModFix/>
          </a:blip>
          <a:srcRect b="0" l="0" r="0" t="0"/>
          <a:stretch/>
        </p:blipFill>
        <p:spPr>
          <a:xfrm>
            <a:off x="4467217" y="1170125"/>
            <a:ext cx="4211208" cy="3193501"/>
          </a:xfrm>
          <a:prstGeom prst="rect">
            <a:avLst/>
          </a:prstGeom>
          <a:noFill/>
          <a:ln>
            <a:noFill/>
          </a:ln>
        </p:spPr>
      </p:pic>
      <p:sp>
        <p:nvSpPr>
          <p:cNvPr id="136" name="Google Shape;136;g61db77f307_0_39"/>
          <p:cNvSpPr txBox="1"/>
          <p:nvPr/>
        </p:nvSpPr>
        <p:spPr>
          <a:xfrm>
            <a:off x="8026391" y="4419455"/>
            <a:ext cx="878100" cy="39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100" u="sng" cap="none" strike="noStrike">
                <a:solidFill>
                  <a:srgbClr val="0097A7"/>
                </a:solidFill>
                <a:latin typeface="Arial"/>
                <a:ea typeface="Arial"/>
                <a:cs typeface="Arial"/>
                <a:sym typeface="Arial"/>
                <a:hlinkClick r:id="rId4">
                  <a:extLst>
                    <a:ext uri="{A12FA001-AC4F-418D-AE19-62706E023703}">
                      <ahyp:hlinkClr val="tx"/>
                    </a:ext>
                  </a:extLst>
                </a:hlinkClick>
              </a:rPr>
              <a:t>Source</a:t>
            </a:r>
            <a:endParaRPr b="0" i="0" sz="1100" u="none" cap="none" strike="noStrike">
              <a:solidFill>
                <a:srgbClr val="000000"/>
              </a:solidFill>
              <a:latin typeface="Arial"/>
              <a:ea typeface="Arial"/>
              <a:cs typeface="Arial"/>
              <a:sym typeface="Arial"/>
            </a:endParaRPr>
          </a:p>
        </p:txBody>
      </p:sp>
      <p:sp>
        <p:nvSpPr>
          <p:cNvPr id="137" name="Google Shape;137;g61db77f307_0_39"/>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8" name="Google Shape;138;g61db77f307_0_39"/>
          <p:cNvSpPr/>
          <p:nvPr/>
        </p:nvSpPr>
        <p:spPr>
          <a:xfrm>
            <a:off x="2404449" y="3660140"/>
            <a:ext cx="1938351" cy="261610"/>
          </a:xfrm>
          <a:prstGeom prst="rect">
            <a:avLst/>
          </a:prstGeom>
          <a:noFill/>
          <a:ln>
            <a:noFill/>
          </a:ln>
        </p:spPr>
        <p:txBody>
          <a:bodyPr anchorCtr="0" anchor="t" bIns="45700" lIns="91425" spcFirstLastPara="1" rIns="91425" wrap="square" tIns="45700">
            <a:spAutoFit/>
          </a:bodyPr>
          <a:lstStyle/>
          <a:p>
            <a:pPr indent="0" lvl="0" marL="76200" marR="0" rtl="0" algn="r">
              <a:lnSpc>
                <a:spcPct val="100000"/>
              </a:lnSpc>
              <a:spcBef>
                <a:spcPts val="0"/>
              </a:spcBef>
              <a:spcAft>
                <a:spcPts val="0"/>
              </a:spcAft>
              <a:buClr>
                <a:srgbClr val="000000"/>
              </a:buClr>
              <a:buSzPts val="1100"/>
              <a:buFont typeface="Arial"/>
              <a:buNone/>
            </a:pPr>
            <a:r>
              <a:rPr b="0" i="1" lang="en" sz="1100" u="none" cap="none" strike="noStrike">
                <a:solidFill>
                  <a:srgbClr val="595959"/>
                </a:solidFill>
                <a:latin typeface="Helvetica Neue"/>
                <a:ea typeface="Helvetica Neue"/>
                <a:cs typeface="Helvetica Neue"/>
                <a:sym typeface="Helvetica Neue"/>
              </a:rPr>
              <a:t>df.describe() is not enough</a:t>
            </a:r>
            <a:endParaRPr b="0" i="1" sz="1100" u="none" cap="none" strike="noStrike">
              <a:solidFill>
                <a:srgbClr val="000000"/>
              </a:solidFill>
              <a:latin typeface="Helvetica Neue"/>
              <a:ea typeface="Helvetica Neue"/>
              <a:cs typeface="Helvetica Neue"/>
              <a:sym typeface="Helvetica Neu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61db77f307_0_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C4D99"/>
                </a:solidFill>
              </a:rPr>
              <a:t>Data Visualization Simple Example: </a:t>
            </a:r>
            <a:r>
              <a:rPr i="1" lang="en">
                <a:solidFill>
                  <a:srgbClr val="1C4D99"/>
                </a:solidFill>
              </a:rPr>
              <a:t>Ratings on Yelp</a:t>
            </a:r>
            <a:endParaRPr i="1">
              <a:solidFill>
                <a:srgbClr val="1C4D99"/>
              </a:solidFill>
            </a:endParaRPr>
          </a:p>
        </p:txBody>
      </p:sp>
      <p:pic>
        <p:nvPicPr>
          <p:cNvPr descr="variancePlot3.png" id="144" name="Google Shape;144;g61db77f307_0_21"/>
          <p:cNvPicPr preferRelativeResize="0"/>
          <p:nvPr/>
        </p:nvPicPr>
        <p:blipFill rotWithShape="1">
          <a:blip r:embed="rId3">
            <a:alphaModFix/>
          </a:blip>
          <a:srcRect b="0" l="0" r="18811" t="0"/>
          <a:stretch/>
        </p:blipFill>
        <p:spPr>
          <a:xfrm>
            <a:off x="4405197" y="1225600"/>
            <a:ext cx="4384525" cy="3539075"/>
          </a:xfrm>
          <a:prstGeom prst="rect">
            <a:avLst/>
          </a:prstGeom>
          <a:noFill/>
          <a:ln>
            <a:noFill/>
          </a:ln>
        </p:spPr>
      </p:pic>
      <p:pic>
        <p:nvPicPr>
          <p:cNvPr id="145" name="Google Shape;145;g61db77f307_0_21"/>
          <p:cNvPicPr preferRelativeResize="0"/>
          <p:nvPr/>
        </p:nvPicPr>
        <p:blipFill rotWithShape="1">
          <a:blip r:embed="rId4">
            <a:alphaModFix/>
          </a:blip>
          <a:srcRect b="14900" l="0" r="0" t="0"/>
          <a:stretch/>
        </p:blipFill>
        <p:spPr>
          <a:xfrm>
            <a:off x="617975" y="1505025"/>
            <a:ext cx="3067701" cy="700875"/>
          </a:xfrm>
          <a:prstGeom prst="rect">
            <a:avLst/>
          </a:prstGeom>
          <a:noFill/>
          <a:ln>
            <a:noFill/>
          </a:ln>
        </p:spPr>
      </p:pic>
      <p:sp>
        <p:nvSpPr>
          <p:cNvPr id="146" name="Google Shape;146;g61db77f307_0_21"/>
          <p:cNvSpPr/>
          <p:nvPr/>
        </p:nvSpPr>
        <p:spPr>
          <a:xfrm>
            <a:off x="424275" y="2693200"/>
            <a:ext cx="3633000" cy="1302900"/>
          </a:xfrm>
          <a:prstGeom prst="roundRect">
            <a:avLst>
              <a:gd fmla="val 16667" name="adj"/>
            </a:avLst>
          </a:prstGeom>
          <a:noFill/>
          <a:ln cap="flat" cmpd="sng" w="38100">
            <a:solidFill>
              <a:srgbClr val="1D509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1" i="0" lang="en" sz="2000" u="none" cap="none" strike="noStrike">
                <a:solidFill>
                  <a:srgbClr val="1C4D99"/>
                </a:solidFill>
                <a:latin typeface="Helvetica Neue"/>
                <a:ea typeface="Helvetica Neue"/>
                <a:cs typeface="Helvetica Neue"/>
                <a:sym typeface="Helvetica Neue"/>
              </a:rPr>
              <a:t>Question:</a:t>
            </a:r>
            <a:r>
              <a:rPr b="1" i="0" lang="en" sz="2000" u="none" cap="none" strike="noStrike">
                <a:solidFill>
                  <a:srgbClr val="674EA7"/>
                </a:solidFill>
                <a:latin typeface="Helvetica Neue"/>
                <a:ea typeface="Helvetica Neue"/>
                <a:cs typeface="Helvetica Neue"/>
                <a:sym typeface="Helvetica Neue"/>
              </a:rPr>
              <a:t> </a:t>
            </a:r>
            <a:r>
              <a:rPr b="0" i="0" lang="en" sz="2000" u="none" cap="none" strike="noStrike">
                <a:solidFill>
                  <a:srgbClr val="595959"/>
                </a:solidFill>
                <a:latin typeface="Helvetica Neue"/>
                <a:ea typeface="Helvetica Neue"/>
                <a:cs typeface="Helvetica Neue"/>
                <a:sym typeface="Helvetica Neue"/>
              </a:rPr>
              <a:t>What do you notice? What trends do you see?</a:t>
            </a:r>
            <a:endParaRPr b="0" i="0" sz="2000" u="none" cap="none" strike="noStrike">
              <a:solidFill>
                <a:srgbClr val="595959"/>
              </a:solidFill>
              <a:latin typeface="Helvetica Neue"/>
              <a:ea typeface="Helvetica Neue"/>
              <a:cs typeface="Helvetica Neue"/>
              <a:sym typeface="Helvetica Neue"/>
            </a:endParaRPr>
          </a:p>
        </p:txBody>
      </p:sp>
      <p:sp>
        <p:nvSpPr>
          <p:cNvPr id="147" name="Google Shape;147;g61db77f307_0_21"/>
          <p:cNvSpPr/>
          <p:nvPr/>
        </p:nvSpPr>
        <p:spPr>
          <a:xfrm>
            <a:off x="8465441" y="4955224"/>
            <a:ext cx="95400" cy="95400"/>
          </a:xfrm>
          <a:prstGeom prst="ellipse">
            <a:avLst/>
          </a:prstGeom>
          <a:solidFill>
            <a:srgbClr val="1C4D99"/>
          </a:solidFill>
          <a:ln cap="flat" cmpd="sng" w="9525">
            <a:solidFill>
              <a:srgbClr val="1A45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